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Fraunces" panose="020B0604020202020204" charset="0"/>
      <p:regular r:id="rId30"/>
    </p:embeddedFont>
    <p:embeddedFont>
      <p:font typeface="Fraunces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4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10" Type="http://schemas.openxmlformats.org/officeDocument/2006/relationships/image" Target="../media/image43.svg"/><Relationship Id="rId4" Type="http://schemas.openxmlformats.org/officeDocument/2006/relationships/image" Target="../media/image17.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highlight-team.streamlit.app/?fbclid=IwY2xjawKL4ndleHRuA2FlbQIxMABicmlkETFhVkRNWWVnZVpnWE9LQTdQAR4-GSIynNh9sZZmPw1q3yuFFYWG8-_7zieout8GBjao960eW3dEKyob19SqgQ_aem_yJ8zz1goLdbunxAwbmNrjw" TargetMode="External"/><Relationship Id="rId1" Type="http://schemas.openxmlformats.org/officeDocument/2006/relationships/slideLayout" Target="../slideLayouts/slideLayout7.xml"/><Relationship Id="rId4" Type="http://schemas.openxmlformats.org/officeDocument/2006/relationships/hyperlink" Target="https://highlight-team.streamlit.app"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58.png"/><Relationship Id="rId7" Type="http://schemas.openxmlformats.org/officeDocument/2006/relationships/image" Target="../media/image4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hyperlink" Target="https://highlight-team.streamlit.app/?fbclid=IwY2xjawKL4ndleHRuA2FlbQIxMABicmlkETFhVkRNWWVnZVpnWE9LQTdQAR4-GSIynNh9sZZmPw1q3yuFFYWG8-_7zieout8GBjao960eW3dEKyob19SqgQ_aem_yJ8zz1goLdbunxAwbmNrj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hyperlink" Target="https://highlight-team.streamlit.app/?fbclid=IwY2xjawKL4ndleHRuA2FlbQIxMABicmlkETFhVkRNWWVnZVpnWE9LQTdQAR4-GSIynNh9sZZmPw1q3yuFFYWG8-_7zieout8GBjao960eW3dEKyob19SqgQ_aem_yJ8zz1goLdbunxAwbmNrjw"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highlight-team.streamlit.app/?fbclid=IwY2xjawKL4ndleHRuA2FlbQIxMABicmlkETFhVkRNWWVnZVpnWE9LQTdQAR4-GSIynNh9sZZmPw1q3yuFFYWG8-_7zieout8GBjao960eW3dEKyob19SqgQ_aem_yJ8zz1goLdbunxAwbmNrjw"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highlight-team.streamlit.app/?fbclid=IwY2xjawKL4ndleHRuA2FlbQIxMABicmlkETFhVkRNWWVnZVpnWE9LQTdQAR4-GSIynNh9sZZmPw1q3yuFFYWG8-_7zieout8GBjao960eW3dEKyob19SqgQ_aem_yJ8zz1goLdbunxAwbmNrjw" TargetMode="External"/><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highlight-team.streamlit.app/?fbclid=IwY2xjawKL4ndleHRuA2FlbQIxMABicmlkETFhVkRNWWVnZVpnWE9LQTdQAR4-GSIynNh9sZZmPw1q3yuFFYWG8-_7zieout8GBjao960eW3dEKyob19SqgQ_aem_yJ8zz1goLdbunxAwbmNrjw" TargetMode="Externa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highlight-team.streamlit.app/?fbclid=IwY2xjawKL4ndleHRuA2FlbQIxMABicmlkETFhVkRNWWVnZVpnWE9LQTdQAR4-GSIynNh9sZZmPw1q3yuFFYWG8-_7zieout8GBjao960eW3dEKyob19SqgQ_aem_yJ8zz1goLdbunxAwbmNrjw" TargetMode="Externa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43.svg"/></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sv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6.png"/><Relationship Id="rId5" Type="http://schemas.openxmlformats.org/officeDocument/2006/relationships/image" Target="../media/image18.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10" Type="http://schemas.openxmlformats.org/officeDocument/2006/relationships/image" Target="../media/image29.png"/><Relationship Id="rId4" Type="http://schemas.openxmlformats.org/officeDocument/2006/relationships/image" Target="../media/image17.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sv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jpe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0.sv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86411">
            <a:off x="-3736473" y="7527737"/>
            <a:ext cx="15613996" cy="4079156"/>
          </a:xfrm>
          <a:custGeom>
            <a:avLst/>
            <a:gdLst/>
            <a:ahLst/>
            <a:cxnLst/>
            <a:rect l="l" t="t" r="r" b="b"/>
            <a:pathLst>
              <a:path w="15613996" h="4079156">
                <a:moveTo>
                  <a:pt x="0" y="0"/>
                </a:moveTo>
                <a:lnTo>
                  <a:pt x="15613996" y="0"/>
                </a:lnTo>
                <a:lnTo>
                  <a:pt x="15613996" y="4079157"/>
                </a:lnTo>
                <a:lnTo>
                  <a:pt x="0" y="407915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490066" y="165157"/>
            <a:ext cx="12223109" cy="10651194"/>
            <a:chOff x="0" y="0"/>
            <a:chExt cx="9398000" cy="8189399"/>
          </a:xfrm>
        </p:grpSpPr>
        <p:sp>
          <p:nvSpPr>
            <p:cNvPr id="4" name="Freeform 4"/>
            <p:cNvSpPr/>
            <p:nvPr/>
          </p:nvSpPr>
          <p:spPr>
            <a:xfrm>
              <a:off x="0" y="0"/>
              <a:ext cx="9398000" cy="8189367"/>
            </a:xfrm>
            <a:custGeom>
              <a:avLst/>
              <a:gdLst/>
              <a:ahLst/>
              <a:cxnLst/>
              <a:rect l="l" t="t" r="r" b="b"/>
              <a:pathLst>
                <a:path w="9398000" h="8189367">
                  <a:moveTo>
                    <a:pt x="9398000" y="0"/>
                  </a:moveTo>
                  <a:lnTo>
                    <a:pt x="0" y="8189367"/>
                  </a:lnTo>
                  <a:lnTo>
                    <a:pt x="9398000" y="8189367"/>
                  </a:lnTo>
                  <a:lnTo>
                    <a:pt x="9398000" y="0"/>
                  </a:lnTo>
                  <a:close/>
                </a:path>
              </a:pathLst>
            </a:custGeom>
            <a:blipFill>
              <a:blip r:embed="rId4"/>
              <a:stretch>
                <a:fillRect l="-52391" t="-8257" b="-8257"/>
              </a:stretch>
            </a:blipFill>
          </p:spPr>
        </p:sp>
      </p:grpSp>
      <p:grpSp>
        <p:nvGrpSpPr>
          <p:cNvPr id="5" name="Group 5"/>
          <p:cNvGrpSpPr/>
          <p:nvPr/>
        </p:nvGrpSpPr>
        <p:grpSpPr>
          <a:xfrm>
            <a:off x="-3617754" y="8890732"/>
            <a:ext cx="12586192" cy="1396268"/>
            <a:chOff x="0" y="0"/>
            <a:chExt cx="1608325" cy="178422"/>
          </a:xfrm>
        </p:grpSpPr>
        <p:sp>
          <p:nvSpPr>
            <p:cNvPr id="6" name="Freeform 6"/>
            <p:cNvSpPr/>
            <p:nvPr/>
          </p:nvSpPr>
          <p:spPr>
            <a:xfrm>
              <a:off x="0" y="0"/>
              <a:ext cx="1608325" cy="178422"/>
            </a:xfrm>
            <a:custGeom>
              <a:avLst/>
              <a:gdLst/>
              <a:ahLst/>
              <a:cxnLst/>
              <a:rect l="l" t="t" r="r" b="b"/>
              <a:pathLst>
                <a:path w="1608325" h="178422">
                  <a:moveTo>
                    <a:pt x="203200" y="178422"/>
                  </a:moveTo>
                  <a:lnTo>
                    <a:pt x="1405125" y="178422"/>
                  </a:lnTo>
                  <a:lnTo>
                    <a:pt x="1608325" y="0"/>
                  </a:lnTo>
                  <a:lnTo>
                    <a:pt x="0" y="0"/>
                  </a:lnTo>
                  <a:lnTo>
                    <a:pt x="203200" y="178422"/>
                  </a:lnTo>
                  <a:close/>
                </a:path>
              </a:pathLst>
            </a:custGeom>
            <a:gradFill rotWithShape="1">
              <a:gsLst>
                <a:gs pos="0">
                  <a:srgbClr val="153953">
                    <a:alpha val="100000"/>
                  </a:srgbClr>
                </a:gs>
                <a:gs pos="100000">
                  <a:srgbClr val="065D9B">
                    <a:alpha val="100000"/>
                  </a:srgbClr>
                </a:gs>
              </a:gsLst>
              <a:lin ang="0"/>
            </a:gradFill>
          </p:spPr>
        </p:sp>
        <p:sp>
          <p:nvSpPr>
            <p:cNvPr id="7" name="TextBox 7"/>
            <p:cNvSpPr txBox="1"/>
            <p:nvPr/>
          </p:nvSpPr>
          <p:spPr>
            <a:xfrm>
              <a:off x="127000" y="-38100"/>
              <a:ext cx="1354325" cy="21652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8100000">
            <a:off x="14876196" y="-4778665"/>
            <a:ext cx="4584947" cy="9887645"/>
            <a:chOff x="0" y="0"/>
            <a:chExt cx="1207558" cy="2604153"/>
          </a:xfrm>
        </p:grpSpPr>
        <p:sp>
          <p:nvSpPr>
            <p:cNvPr id="9" name="Freeform 9"/>
            <p:cNvSpPr/>
            <p:nvPr/>
          </p:nvSpPr>
          <p:spPr>
            <a:xfrm>
              <a:off x="0" y="0"/>
              <a:ext cx="1207558" cy="2604153"/>
            </a:xfrm>
            <a:custGeom>
              <a:avLst/>
              <a:gdLst/>
              <a:ahLst/>
              <a:cxnLst/>
              <a:rect l="l" t="t" r="r" b="b"/>
              <a:pathLst>
                <a:path w="1207558" h="2604153">
                  <a:moveTo>
                    <a:pt x="0" y="0"/>
                  </a:moveTo>
                  <a:lnTo>
                    <a:pt x="1207558" y="0"/>
                  </a:lnTo>
                  <a:lnTo>
                    <a:pt x="1207558" y="2604153"/>
                  </a:lnTo>
                  <a:lnTo>
                    <a:pt x="0" y="2604153"/>
                  </a:lnTo>
                  <a:close/>
                </a:path>
              </a:pathLst>
            </a:custGeom>
            <a:gradFill rotWithShape="1">
              <a:gsLst>
                <a:gs pos="0">
                  <a:srgbClr val="0B5285">
                    <a:alpha val="100000"/>
                  </a:srgbClr>
                </a:gs>
                <a:gs pos="50000">
                  <a:srgbClr val="0B5285">
                    <a:alpha val="71000"/>
                  </a:srgbClr>
                </a:gs>
                <a:gs pos="100000">
                  <a:srgbClr val="0B51AE">
                    <a:alpha val="0"/>
                  </a:srgbClr>
                </a:gs>
              </a:gsLst>
              <a:lin ang="5400000"/>
            </a:gradFill>
          </p:spPr>
        </p:sp>
        <p:sp>
          <p:nvSpPr>
            <p:cNvPr id="10" name="TextBox 10"/>
            <p:cNvSpPr txBox="1"/>
            <p:nvPr/>
          </p:nvSpPr>
          <p:spPr>
            <a:xfrm>
              <a:off x="0" y="-38100"/>
              <a:ext cx="1207558" cy="264225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8100000">
            <a:off x="7948198" y="7292071"/>
            <a:ext cx="4584947" cy="9887645"/>
            <a:chOff x="0" y="0"/>
            <a:chExt cx="1207558" cy="2604153"/>
          </a:xfrm>
        </p:grpSpPr>
        <p:sp>
          <p:nvSpPr>
            <p:cNvPr id="12" name="Freeform 12"/>
            <p:cNvSpPr/>
            <p:nvPr/>
          </p:nvSpPr>
          <p:spPr>
            <a:xfrm>
              <a:off x="0" y="0"/>
              <a:ext cx="1207558" cy="2604153"/>
            </a:xfrm>
            <a:custGeom>
              <a:avLst/>
              <a:gdLst/>
              <a:ahLst/>
              <a:cxnLst/>
              <a:rect l="l" t="t" r="r" b="b"/>
              <a:pathLst>
                <a:path w="1207558" h="2604153">
                  <a:moveTo>
                    <a:pt x="0" y="0"/>
                  </a:moveTo>
                  <a:lnTo>
                    <a:pt x="1207558" y="0"/>
                  </a:lnTo>
                  <a:lnTo>
                    <a:pt x="1207558" y="2604153"/>
                  </a:lnTo>
                  <a:lnTo>
                    <a:pt x="0" y="2604153"/>
                  </a:lnTo>
                  <a:close/>
                </a:path>
              </a:pathLst>
            </a:custGeom>
            <a:gradFill rotWithShape="1">
              <a:gsLst>
                <a:gs pos="0">
                  <a:srgbClr val="0B5285">
                    <a:alpha val="100000"/>
                  </a:srgbClr>
                </a:gs>
                <a:gs pos="50000">
                  <a:srgbClr val="0B5285">
                    <a:alpha val="71000"/>
                  </a:srgbClr>
                </a:gs>
                <a:gs pos="100000">
                  <a:srgbClr val="0B51AE">
                    <a:alpha val="0"/>
                  </a:srgbClr>
                </a:gs>
              </a:gsLst>
              <a:lin ang="5400000"/>
            </a:gradFill>
          </p:spPr>
        </p:sp>
        <p:sp>
          <p:nvSpPr>
            <p:cNvPr id="13" name="TextBox 13"/>
            <p:cNvSpPr txBox="1"/>
            <p:nvPr/>
          </p:nvSpPr>
          <p:spPr>
            <a:xfrm>
              <a:off x="0" y="-38100"/>
              <a:ext cx="1207558" cy="264225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8100000">
            <a:off x="17477136" y="-2589616"/>
            <a:ext cx="3158636" cy="6487180"/>
            <a:chOff x="0" y="0"/>
            <a:chExt cx="831904" cy="1708558"/>
          </a:xfrm>
        </p:grpSpPr>
        <p:sp>
          <p:nvSpPr>
            <p:cNvPr id="15" name="Freeform 15"/>
            <p:cNvSpPr/>
            <p:nvPr/>
          </p:nvSpPr>
          <p:spPr>
            <a:xfrm>
              <a:off x="0" y="0"/>
              <a:ext cx="831904" cy="1708558"/>
            </a:xfrm>
            <a:custGeom>
              <a:avLst/>
              <a:gdLst/>
              <a:ahLst/>
              <a:cxnLst/>
              <a:rect l="l" t="t" r="r" b="b"/>
              <a:pathLst>
                <a:path w="831904" h="1708558">
                  <a:moveTo>
                    <a:pt x="0" y="0"/>
                  </a:moveTo>
                  <a:lnTo>
                    <a:pt x="831904" y="0"/>
                  </a:lnTo>
                  <a:lnTo>
                    <a:pt x="831904" y="1708558"/>
                  </a:lnTo>
                  <a:lnTo>
                    <a:pt x="0" y="1708558"/>
                  </a:lnTo>
                  <a:close/>
                </a:path>
              </a:pathLst>
            </a:custGeom>
            <a:gradFill rotWithShape="1">
              <a:gsLst>
                <a:gs pos="0">
                  <a:srgbClr val="FFFFFF">
                    <a:alpha val="100000"/>
                  </a:srgbClr>
                </a:gs>
                <a:gs pos="50000">
                  <a:srgbClr val="FFFFFF">
                    <a:alpha val="71000"/>
                  </a:srgbClr>
                </a:gs>
                <a:gs pos="100000">
                  <a:srgbClr val="0B51AE">
                    <a:alpha val="0"/>
                  </a:srgbClr>
                </a:gs>
              </a:gsLst>
              <a:lin ang="5400000"/>
            </a:gradFill>
          </p:spPr>
        </p:sp>
        <p:sp>
          <p:nvSpPr>
            <p:cNvPr id="16" name="TextBox 16"/>
            <p:cNvSpPr txBox="1"/>
            <p:nvPr/>
          </p:nvSpPr>
          <p:spPr>
            <a:xfrm>
              <a:off x="0" y="-38100"/>
              <a:ext cx="831904" cy="1746658"/>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8287351">
            <a:off x="5446030" y="8741331"/>
            <a:ext cx="4645285" cy="5898577"/>
            <a:chOff x="0" y="0"/>
            <a:chExt cx="1223450" cy="1553535"/>
          </a:xfrm>
        </p:grpSpPr>
        <p:sp>
          <p:nvSpPr>
            <p:cNvPr id="18" name="Freeform 18"/>
            <p:cNvSpPr/>
            <p:nvPr/>
          </p:nvSpPr>
          <p:spPr>
            <a:xfrm>
              <a:off x="0" y="0"/>
              <a:ext cx="1223450" cy="1553535"/>
            </a:xfrm>
            <a:custGeom>
              <a:avLst/>
              <a:gdLst/>
              <a:ahLst/>
              <a:cxnLst/>
              <a:rect l="l" t="t" r="r" b="b"/>
              <a:pathLst>
                <a:path w="1223450" h="1553535">
                  <a:moveTo>
                    <a:pt x="0" y="0"/>
                  </a:moveTo>
                  <a:lnTo>
                    <a:pt x="1223450" y="0"/>
                  </a:lnTo>
                  <a:lnTo>
                    <a:pt x="1223450" y="1553535"/>
                  </a:lnTo>
                  <a:lnTo>
                    <a:pt x="0" y="1553535"/>
                  </a:lnTo>
                  <a:close/>
                </a:path>
              </a:pathLst>
            </a:custGeom>
            <a:gradFill rotWithShape="1">
              <a:gsLst>
                <a:gs pos="0">
                  <a:srgbClr val="FFFFFF">
                    <a:alpha val="100000"/>
                  </a:srgbClr>
                </a:gs>
                <a:gs pos="50000">
                  <a:srgbClr val="FFFFFF">
                    <a:alpha val="71000"/>
                  </a:srgbClr>
                </a:gs>
                <a:gs pos="100000">
                  <a:srgbClr val="0B51AE">
                    <a:alpha val="0"/>
                  </a:srgbClr>
                </a:gs>
              </a:gsLst>
              <a:lin ang="5400000"/>
            </a:gradFill>
          </p:spPr>
        </p:sp>
        <p:sp>
          <p:nvSpPr>
            <p:cNvPr id="19" name="TextBox 19"/>
            <p:cNvSpPr txBox="1"/>
            <p:nvPr/>
          </p:nvSpPr>
          <p:spPr>
            <a:xfrm>
              <a:off x="0" y="-38100"/>
              <a:ext cx="1223450" cy="159163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3556140" y="2122829"/>
            <a:ext cx="2595839" cy="2592594"/>
          </a:xfrm>
          <a:custGeom>
            <a:avLst/>
            <a:gdLst/>
            <a:ahLst/>
            <a:cxnLst/>
            <a:rect l="l" t="t" r="r" b="b"/>
            <a:pathLst>
              <a:path w="2595839" h="2592594">
                <a:moveTo>
                  <a:pt x="0" y="0"/>
                </a:moveTo>
                <a:lnTo>
                  <a:pt x="2595839" y="0"/>
                </a:lnTo>
                <a:lnTo>
                  <a:pt x="2595839" y="2592594"/>
                </a:lnTo>
                <a:lnTo>
                  <a:pt x="0" y="2592594"/>
                </a:lnTo>
                <a:lnTo>
                  <a:pt x="0" y="0"/>
                </a:lnTo>
                <a:close/>
              </a:path>
            </a:pathLst>
          </a:custGeom>
          <a:blipFill>
            <a:blip r:embed="rId5"/>
            <a:stretch>
              <a:fillRect/>
            </a:stretch>
          </a:blipFill>
        </p:spPr>
      </p:sp>
      <p:sp>
        <p:nvSpPr>
          <p:cNvPr id="21" name="Freeform 21"/>
          <p:cNvSpPr/>
          <p:nvPr/>
        </p:nvSpPr>
        <p:spPr>
          <a:xfrm>
            <a:off x="8188822" y="4715423"/>
            <a:ext cx="2595839" cy="2592594"/>
          </a:xfrm>
          <a:custGeom>
            <a:avLst/>
            <a:gdLst/>
            <a:ahLst/>
            <a:cxnLst/>
            <a:rect l="l" t="t" r="r" b="b"/>
            <a:pathLst>
              <a:path w="2595839" h="2592594">
                <a:moveTo>
                  <a:pt x="0" y="0"/>
                </a:moveTo>
                <a:lnTo>
                  <a:pt x="2595839" y="0"/>
                </a:lnTo>
                <a:lnTo>
                  <a:pt x="2595839" y="2592594"/>
                </a:lnTo>
                <a:lnTo>
                  <a:pt x="0" y="2592594"/>
                </a:lnTo>
                <a:lnTo>
                  <a:pt x="0" y="0"/>
                </a:lnTo>
                <a:close/>
              </a:path>
            </a:pathLst>
          </a:custGeom>
          <a:blipFill>
            <a:blip r:embed="rId5"/>
            <a:stretch>
              <a:fillRect/>
            </a:stretch>
          </a:blipFill>
        </p:spPr>
      </p:sp>
      <p:sp>
        <p:nvSpPr>
          <p:cNvPr id="22" name="Freeform 22"/>
          <p:cNvSpPr/>
          <p:nvPr/>
        </p:nvSpPr>
        <p:spPr>
          <a:xfrm>
            <a:off x="6855407" y="7594435"/>
            <a:ext cx="2595839" cy="2592594"/>
          </a:xfrm>
          <a:custGeom>
            <a:avLst/>
            <a:gdLst/>
            <a:ahLst/>
            <a:cxnLst/>
            <a:rect l="l" t="t" r="r" b="b"/>
            <a:pathLst>
              <a:path w="2595839" h="2592594">
                <a:moveTo>
                  <a:pt x="0" y="0"/>
                </a:moveTo>
                <a:lnTo>
                  <a:pt x="2595838" y="0"/>
                </a:lnTo>
                <a:lnTo>
                  <a:pt x="2595838" y="2592594"/>
                </a:lnTo>
                <a:lnTo>
                  <a:pt x="0" y="2592594"/>
                </a:lnTo>
                <a:lnTo>
                  <a:pt x="0" y="0"/>
                </a:lnTo>
                <a:close/>
              </a:path>
            </a:pathLst>
          </a:custGeom>
          <a:blipFill>
            <a:blip r:embed="rId5"/>
            <a:stretch>
              <a:fillRect/>
            </a:stretch>
          </a:blipFill>
        </p:spPr>
      </p:sp>
      <p:sp>
        <p:nvSpPr>
          <p:cNvPr id="23" name="TextBox 23"/>
          <p:cNvSpPr txBox="1"/>
          <p:nvPr/>
        </p:nvSpPr>
        <p:spPr>
          <a:xfrm>
            <a:off x="1028700" y="2664154"/>
            <a:ext cx="12069656" cy="5133975"/>
          </a:xfrm>
          <a:prstGeom prst="rect">
            <a:avLst/>
          </a:prstGeom>
        </p:spPr>
        <p:txBody>
          <a:bodyPr lIns="0" tIns="0" rIns="0" bIns="0" rtlCol="0" anchor="t">
            <a:spAutoFit/>
          </a:bodyPr>
          <a:lstStyle/>
          <a:p>
            <a:pPr algn="ctr">
              <a:lnSpc>
                <a:spcPts val="8249"/>
              </a:lnSpc>
            </a:pPr>
            <a:r>
              <a:rPr lang="en-US" sz="5499" b="1" dirty="0">
                <a:solidFill>
                  <a:srgbClr val="16599D"/>
                </a:solidFill>
                <a:latin typeface="Fraunces Bold"/>
                <a:ea typeface="Fraunces Bold"/>
                <a:cs typeface="Fraunces Bold"/>
                <a:sym typeface="Fraunces Bold"/>
              </a:rPr>
              <a:t>BÁO CÁO KỸ THUẬT PHÂN TÍCH VÀ DỰ BÁO GIÁ CỔ PHIẾU</a:t>
            </a:r>
          </a:p>
          <a:p>
            <a:pPr algn="ctr">
              <a:lnSpc>
                <a:spcPts val="8249"/>
              </a:lnSpc>
            </a:pPr>
            <a:r>
              <a:rPr lang="en-US" sz="5499" b="1" dirty="0">
                <a:solidFill>
                  <a:srgbClr val="16599D"/>
                </a:solidFill>
                <a:latin typeface="Fraunces Bold"/>
                <a:ea typeface="Fraunces Bold"/>
                <a:cs typeface="Fraunces Bold"/>
                <a:sym typeface="Fraunces Bold"/>
              </a:rPr>
              <a:t>DOANH NGHIỆP FPT VÀ CMG</a:t>
            </a:r>
          </a:p>
          <a:p>
            <a:pPr algn="ctr">
              <a:lnSpc>
                <a:spcPts val="8249"/>
              </a:lnSpc>
            </a:pPr>
            <a:r>
              <a:rPr lang="en-US" sz="5499" b="1" dirty="0">
                <a:solidFill>
                  <a:srgbClr val="16599D"/>
                </a:solidFill>
                <a:latin typeface="Fraunces Bold"/>
                <a:ea typeface="Fraunces Bold"/>
                <a:cs typeface="Fraunces Bold"/>
                <a:sym typeface="Fraunces Bold"/>
              </a:rPr>
              <a:t>(HIGHLIGHT TEAM) </a:t>
            </a:r>
          </a:p>
          <a:p>
            <a:pPr algn="ctr">
              <a:lnSpc>
                <a:spcPts val="8249"/>
              </a:lnSpc>
            </a:pPr>
            <a:endParaRPr lang="en-US" sz="5499" b="1" dirty="0">
              <a:solidFill>
                <a:srgbClr val="16599D"/>
              </a:solidFill>
              <a:latin typeface="Fraunces Bold"/>
              <a:ea typeface="Fraunces Bold"/>
              <a:cs typeface="Fraunces Bold"/>
              <a:sym typeface="Fraunces Bold"/>
            </a:endParaRPr>
          </a:p>
        </p:txBody>
      </p:sp>
      <p:sp>
        <p:nvSpPr>
          <p:cNvPr id="24" name="Freeform 24"/>
          <p:cNvSpPr/>
          <p:nvPr/>
        </p:nvSpPr>
        <p:spPr>
          <a:xfrm rot="2700000">
            <a:off x="6622984" y="-253029"/>
            <a:ext cx="3145057" cy="1678674"/>
          </a:xfrm>
          <a:custGeom>
            <a:avLst/>
            <a:gdLst/>
            <a:ahLst/>
            <a:cxnLst/>
            <a:rect l="l" t="t" r="r" b="b"/>
            <a:pathLst>
              <a:path w="3145057" h="1678674">
                <a:moveTo>
                  <a:pt x="0" y="0"/>
                </a:moveTo>
                <a:lnTo>
                  <a:pt x="3145057" y="0"/>
                </a:lnTo>
                <a:lnTo>
                  <a:pt x="3145057" y="1678674"/>
                </a:lnTo>
                <a:lnTo>
                  <a:pt x="0" y="1678674"/>
                </a:lnTo>
                <a:lnTo>
                  <a:pt x="0" y="0"/>
                </a:lnTo>
                <a:close/>
              </a:path>
            </a:pathLst>
          </a:custGeom>
          <a:blipFill>
            <a:blip r:embed="rId6">
              <a:alphaModFix amt="2000"/>
              <a:extLst>
                <a:ext uri="{96DAC541-7B7A-43D3-8B79-37D633B846F1}">
                  <asvg:svgBlip xmlns:asvg="http://schemas.microsoft.com/office/drawing/2016/SVG/main" r:embed="rId7"/>
                </a:ext>
              </a:extLst>
            </a:blip>
            <a:stretch>
              <a:fillRect/>
            </a:stretch>
          </a:blipFill>
        </p:spPr>
      </p:sp>
      <p:grpSp>
        <p:nvGrpSpPr>
          <p:cNvPr id="25" name="Group 25"/>
          <p:cNvGrpSpPr/>
          <p:nvPr/>
        </p:nvGrpSpPr>
        <p:grpSpPr>
          <a:xfrm>
            <a:off x="312999" y="0"/>
            <a:ext cx="1723950" cy="1723950"/>
            <a:chOff x="0" y="0"/>
            <a:chExt cx="2298601" cy="2298601"/>
          </a:xfrm>
        </p:grpSpPr>
        <p:sp>
          <p:nvSpPr>
            <p:cNvPr id="26" name="Freeform 26"/>
            <p:cNvSpPr/>
            <p:nvPr/>
          </p:nvSpPr>
          <p:spPr>
            <a:xfrm rot="2700000">
              <a:off x="361217" y="312027"/>
              <a:ext cx="1576166" cy="1674546"/>
            </a:xfrm>
            <a:custGeom>
              <a:avLst/>
              <a:gdLst/>
              <a:ahLst/>
              <a:cxnLst/>
              <a:rect l="l" t="t" r="r" b="b"/>
              <a:pathLst>
                <a:path w="1576166" h="1674546">
                  <a:moveTo>
                    <a:pt x="0" y="0"/>
                  </a:moveTo>
                  <a:lnTo>
                    <a:pt x="1576166" y="0"/>
                  </a:lnTo>
                  <a:lnTo>
                    <a:pt x="1576166" y="1674546"/>
                  </a:lnTo>
                  <a:lnTo>
                    <a:pt x="0" y="16745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7" name="Group 27"/>
            <p:cNvGrpSpPr/>
            <p:nvPr/>
          </p:nvGrpSpPr>
          <p:grpSpPr>
            <a:xfrm rot="5400000">
              <a:off x="835541" y="240317"/>
              <a:ext cx="581204" cy="1163221"/>
              <a:chOff x="0" y="0"/>
              <a:chExt cx="3364904" cy="6734511"/>
            </a:xfrm>
          </p:grpSpPr>
          <p:sp>
            <p:nvSpPr>
              <p:cNvPr id="28" name="Freeform 28"/>
              <p:cNvSpPr/>
              <p:nvPr/>
            </p:nvSpPr>
            <p:spPr>
              <a:xfrm rot="-5336801">
                <a:off x="-1687476" y="1650895"/>
                <a:ext cx="6767543" cy="3460427"/>
              </a:xfrm>
              <a:custGeom>
                <a:avLst/>
                <a:gdLst/>
                <a:ahLst/>
                <a:cxnLst/>
                <a:rect l="l" t="t" r="r" b="b"/>
                <a:pathLst>
                  <a:path w="6767543" h="3460427">
                    <a:moveTo>
                      <a:pt x="3339000" y="34193"/>
                    </a:moveTo>
                    <a:cubicBezTo>
                      <a:pt x="1479242" y="68386"/>
                      <a:pt x="0" y="1601969"/>
                      <a:pt x="34169" y="3460427"/>
                    </a:cubicBezTo>
                    <a:lnTo>
                      <a:pt x="6767543" y="3336629"/>
                    </a:lnTo>
                    <a:cubicBezTo>
                      <a:pt x="6733373" y="1478170"/>
                      <a:pt x="5198758" y="0"/>
                      <a:pt x="3339000" y="34193"/>
                    </a:cubicBezTo>
                    <a:close/>
                  </a:path>
                </a:pathLst>
              </a:custGeom>
              <a:blipFill>
                <a:blip r:embed="rId10"/>
                <a:stretch>
                  <a:fillRect l="-5790" t="-16217" b="-22120"/>
                </a:stretch>
              </a:blipFill>
            </p:spPr>
          </p:sp>
        </p:grpSp>
        <p:grpSp>
          <p:nvGrpSpPr>
            <p:cNvPr id="29" name="Group 29"/>
            <p:cNvGrpSpPr/>
            <p:nvPr/>
          </p:nvGrpSpPr>
          <p:grpSpPr>
            <a:xfrm rot="-5400000">
              <a:off x="835541" y="816086"/>
              <a:ext cx="581204" cy="1163221"/>
              <a:chOff x="0" y="0"/>
              <a:chExt cx="3364904" cy="6734511"/>
            </a:xfrm>
          </p:grpSpPr>
          <p:sp>
            <p:nvSpPr>
              <p:cNvPr id="30" name="Freeform 30"/>
              <p:cNvSpPr/>
              <p:nvPr/>
            </p:nvSpPr>
            <p:spPr>
              <a:xfrm rot="5326268" flipH="1">
                <a:off x="-1720111" y="1612977"/>
                <a:ext cx="6772826" cy="3476235"/>
              </a:xfrm>
              <a:custGeom>
                <a:avLst/>
                <a:gdLst/>
                <a:ahLst/>
                <a:cxnLst/>
                <a:rect l="l" t="t" r="r" b="b"/>
                <a:pathLst>
                  <a:path w="6772826" h="3476235">
                    <a:moveTo>
                      <a:pt x="3438645" y="3436344"/>
                    </a:moveTo>
                    <a:cubicBezTo>
                      <a:pt x="1579001" y="3476235"/>
                      <a:pt x="39863" y="2002773"/>
                      <a:pt x="0" y="144428"/>
                    </a:cubicBezTo>
                    <a:lnTo>
                      <a:pt x="6732962" y="0"/>
                    </a:lnTo>
                    <a:cubicBezTo>
                      <a:pt x="6772825" y="1858345"/>
                      <a:pt x="5298289" y="3396452"/>
                      <a:pt x="3438645" y="3436344"/>
                    </a:cubicBezTo>
                    <a:close/>
                  </a:path>
                </a:pathLst>
              </a:custGeom>
              <a:blipFill>
                <a:blip r:embed="rId11"/>
                <a:stretch>
                  <a:fillRect l="-6310" t="-3319" r="-7532" b="-30915"/>
                </a:stretch>
              </a:blipFill>
            </p:spPr>
          </p:sp>
        </p:grpSp>
        <p:sp>
          <p:nvSpPr>
            <p:cNvPr id="31" name="Freeform 31"/>
            <p:cNvSpPr/>
            <p:nvPr/>
          </p:nvSpPr>
          <p:spPr>
            <a:xfrm rot="1953019">
              <a:off x="677929" y="636597"/>
              <a:ext cx="829764" cy="862093"/>
            </a:xfrm>
            <a:custGeom>
              <a:avLst/>
              <a:gdLst/>
              <a:ahLst/>
              <a:cxnLst/>
              <a:rect l="l" t="t" r="r" b="b"/>
              <a:pathLst>
                <a:path w="829764" h="862093">
                  <a:moveTo>
                    <a:pt x="0" y="0"/>
                  </a:moveTo>
                  <a:lnTo>
                    <a:pt x="829765" y="0"/>
                  </a:lnTo>
                  <a:lnTo>
                    <a:pt x="829765" y="862093"/>
                  </a:lnTo>
                  <a:lnTo>
                    <a:pt x="0" y="8620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32" name="Freeform 32"/>
          <p:cNvSpPr/>
          <p:nvPr/>
        </p:nvSpPr>
        <p:spPr>
          <a:xfrm>
            <a:off x="2030059" y="165157"/>
            <a:ext cx="1290566" cy="1290566"/>
          </a:xfrm>
          <a:custGeom>
            <a:avLst/>
            <a:gdLst/>
            <a:ahLst/>
            <a:cxnLst/>
            <a:rect l="l" t="t" r="r" b="b"/>
            <a:pathLst>
              <a:path w="1290566" h="1290566">
                <a:moveTo>
                  <a:pt x="0" y="0"/>
                </a:moveTo>
                <a:lnTo>
                  <a:pt x="1290566" y="0"/>
                </a:lnTo>
                <a:lnTo>
                  <a:pt x="1290566" y="1290565"/>
                </a:lnTo>
                <a:lnTo>
                  <a:pt x="0" y="1290565"/>
                </a:lnTo>
                <a:lnTo>
                  <a:pt x="0" y="0"/>
                </a:lnTo>
                <a:close/>
              </a:path>
            </a:pathLst>
          </a:custGeom>
          <a:blipFill>
            <a:blip r:embed="rId14"/>
            <a:stretch>
              <a:fillRect/>
            </a:stretch>
          </a:blipFill>
        </p:spPr>
      </p: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98481" y="-229891"/>
            <a:ext cx="2874251" cy="13038508"/>
            <a:chOff x="0" y="0"/>
            <a:chExt cx="757004" cy="3434010"/>
          </a:xfrm>
        </p:grpSpPr>
        <p:sp>
          <p:nvSpPr>
            <p:cNvPr id="3" name="Freeform 3"/>
            <p:cNvSpPr/>
            <p:nvPr/>
          </p:nvSpPr>
          <p:spPr>
            <a:xfrm>
              <a:off x="0" y="0"/>
              <a:ext cx="757004" cy="3434010"/>
            </a:xfrm>
            <a:custGeom>
              <a:avLst/>
              <a:gdLst/>
              <a:ahLst/>
              <a:cxnLst/>
              <a:rect l="l" t="t" r="r" b="b"/>
              <a:pathLst>
                <a:path w="757004" h="3434010">
                  <a:moveTo>
                    <a:pt x="0" y="0"/>
                  </a:moveTo>
                  <a:lnTo>
                    <a:pt x="757004" y="0"/>
                  </a:lnTo>
                  <a:lnTo>
                    <a:pt x="757004" y="3434010"/>
                  </a:lnTo>
                  <a:lnTo>
                    <a:pt x="0" y="3434010"/>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757004" cy="34721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2486411">
            <a:off x="-5074226" y="9025882"/>
            <a:ext cx="15613996" cy="4079156"/>
          </a:xfrm>
          <a:custGeom>
            <a:avLst/>
            <a:gdLst/>
            <a:ahLst/>
            <a:cxnLst/>
            <a:rect l="l" t="t" r="r" b="b"/>
            <a:pathLst>
              <a:path w="15613996" h="4079156">
                <a:moveTo>
                  <a:pt x="0" y="0"/>
                </a:moveTo>
                <a:lnTo>
                  <a:pt x="15613996" y="0"/>
                </a:lnTo>
                <a:lnTo>
                  <a:pt x="15613996" y="4079156"/>
                </a:lnTo>
                <a:lnTo>
                  <a:pt x="0" y="4079156"/>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6" name="Freeform 6"/>
          <p:cNvSpPr/>
          <p:nvPr/>
        </p:nvSpPr>
        <p:spPr>
          <a:xfrm>
            <a:off x="17259300" y="589519"/>
            <a:ext cx="878362" cy="878362"/>
          </a:xfrm>
          <a:custGeom>
            <a:avLst/>
            <a:gdLst/>
            <a:ahLst/>
            <a:cxnLst/>
            <a:rect l="l" t="t" r="r" b="b"/>
            <a:pathLst>
              <a:path w="878362" h="878362">
                <a:moveTo>
                  <a:pt x="0" y="0"/>
                </a:moveTo>
                <a:lnTo>
                  <a:pt x="878362" y="0"/>
                </a:lnTo>
                <a:lnTo>
                  <a:pt x="878362" y="878362"/>
                </a:lnTo>
                <a:lnTo>
                  <a:pt x="0" y="8783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1429781"/>
            <a:ext cx="15700680" cy="1425086"/>
          </a:xfrm>
          <a:prstGeom prst="rect">
            <a:avLst/>
          </a:prstGeom>
        </p:spPr>
        <p:txBody>
          <a:bodyPr lIns="0" tIns="0" rIns="0" bIns="0" rtlCol="0" anchor="t">
            <a:spAutoFit/>
          </a:bodyPr>
          <a:lstStyle/>
          <a:p>
            <a:pPr algn="just">
              <a:lnSpc>
                <a:spcPts val="3876"/>
              </a:lnSpc>
            </a:pPr>
            <a:r>
              <a:rPr lang="en-US" sz="2769">
                <a:solidFill>
                  <a:srgbClr val="000000"/>
                </a:solidFill>
                <a:latin typeface="Fraunces"/>
                <a:ea typeface="Fraunces"/>
                <a:cs typeface="Fraunces"/>
                <a:sym typeface="Fraunces"/>
              </a:rPr>
              <a:t>Kết quả từ biểu đồ cho thấy đường dự đoán có xu hướng bám sát theo diễn biến của đường thực tế. Điều này cho thấy mô hình có khả năng học được các xu hướng biến động trong dữ liệu quá khứ một cách hiệu quả.</a:t>
            </a:r>
          </a:p>
        </p:txBody>
      </p:sp>
      <p:sp>
        <p:nvSpPr>
          <p:cNvPr id="8" name="Freeform 8"/>
          <p:cNvSpPr/>
          <p:nvPr/>
        </p:nvSpPr>
        <p:spPr>
          <a:xfrm>
            <a:off x="1846662" y="2973247"/>
            <a:ext cx="14594675" cy="6425879"/>
          </a:xfrm>
          <a:custGeom>
            <a:avLst/>
            <a:gdLst/>
            <a:ahLst/>
            <a:cxnLst/>
            <a:rect l="l" t="t" r="r" b="b"/>
            <a:pathLst>
              <a:path w="14594675" h="6425879">
                <a:moveTo>
                  <a:pt x="0" y="0"/>
                </a:moveTo>
                <a:lnTo>
                  <a:pt x="14594676" y="0"/>
                </a:lnTo>
                <a:lnTo>
                  <a:pt x="14594676" y="6425879"/>
                </a:lnTo>
                <a:lnTo>
                  <a:pt x="0" y="6425879"/>
                </a:lnTo>
                <a:lnTo>
                  <a:pt x="0" y="0"/>
                </a:lnTo>
                <a:close/>
              </a:path>
            </a:pathLst>
          </a:custGeom>
          <a:blipFill>
            <a:blip r:embed="rId6"/>
            <a:stretch>
              <a:fillRect t="-2238" b="-2238"/>
            </a:stretch>
          </a:blipFill>
        </p:spPr>
      </p:sp>
    </p:spTree>
  </p:cSld>
  <p:clrMapOvr>
    <a:masterClrMapping/>
  </p:clrMapOvr>
  <p:transition spd="med">
    <p:cover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98481" y="-229891"/>
            <a:ext cx="2874251" cy="13038508"/>
            <a:chOff x="0" y="0"/>
            <a:chExt cx="757004" cy="3434010"/>
          </a:xfrm>
        </p:grpSpPr>
        <p:sp>
          <p:nvSpPr>
            <p:cNvPr id="3" name="Freeform 3"/>
            <p:cNvSpPr/>
            <p:nvPr/>
          </p:nvSpPr>
          <p:spPr>
            <a:xfrm>
              <a:off x="0" y="0"/>
              <a:ext cx="757004" cy="3434010"/>
            </a:xfrm>
            <a:custGeom>
              <a:avLst/>
              <a:gdLst/>
              <a:ahLst/>
              <a:cxnLst/>
              <a:rect l="l" t="t" r="r" b="b"/>
              <a:pathLst>
                <a:path w="757004" h="3434010">
                  <a:moveTo>
                    <a:pt x="0" y="0"/>
                  </a:moveTo>
                  <a:lnTo>
                    <a:pt x="757004" y="0"/>
                  </a:lnTo>
                  <a:lnTo>
                    <a:pt x="757004" y="3434010"/>
                  </a:lnTo>
                  <a:lnTo>
                    <a:pt x="0" y="3434010"/>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757004" cy="34721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2486411">
            <a:off x="-6878604" y="6406836"/>
            <a:ext cx="15613996" cy="4079156"/>
          </a:xfrm>
          <a:custGeom>
            <a:avLst/>
            <a:gdLst/>
            <a:ahLst/>
            <a:cxnLst/>
            <a:rect l="l" t="t" r="r" b="b"/>
            <a:pathLst>
              <a:path w="15613996" h="4079156">
                <a:moveTo>
                  <a:pt x="0" y="0"/>
                </a:moveTo>
                <a:lnTo>
                  <a:pt x="15613996" y="0"/>
                </a:lnTo>
                <a:lnTo>
                  <a:pt x="15613996" y="4079157"/>
                </a:lnTo>
                <a:lnTo>
                  <a:pt x="0" y="407915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928394" y="1070267"/>
            <a:ext cx="5201937" cy="680216"/>
            <a:chOff x="0" y="0"/>
            <a:chExt cx="1370058" cy="179152"/>
          </a:xfrm>
        </p:grpSpPr>
        <p:sp>
          <p:nvSpPr>
            <p:cNvPr id="7" name="Freeform 7"/>
            <p:cNvSpPr/>
            <p:nvPr/>
          </p:nvSpPr>
          <p:spPr>
            <a:xfrm>
              <a:off x="0" y="0"/>
              <a:ext cx="1370058" cy="179152"/>
            </a:xfrm>
            <a:custGeom>
              <a:avLst/>
              <a:gdLst/>
              <a:ahLst/>
              <a:cxnLst/>
              <a:rect l="l" t="t" r="r" b="b"/>
              <a:pathLst>
                <a:path w="1370058" h="179152">
                  <a:moveTo>
                    <a:pt x="89576" y="0"/>
                  </a:moveTo>
                  <a:lnTo>
                    <a:pt x="1280482" y="0"/>
                  </a:lnTo>
                  <a:cubicBezTo>
                    <a:pt x="1304239" y="0"/>
                    <a:pt x="1327023" y="9437"/>
                    <a:pt x="1343821" y="26236"/>
                  </a:cubicBezTo>
                  <a:cubicBezTo>
                    <a:pt x="1360620" y="43035"/>
                    <a:pt x="1370058" y="65819"/>
                    <a:pt x="1370058" y="89576"/>
                  </a:cubicBezTo>
                  <a:lnTo>
                    <a:pt x="1370058" y="89576"/>
                  </a:lnTo>
                  <a:cubicBezTo>
                    <a:pt x="1370058" y="139047"/>
                    <a:pt x="1329953" y="179152"/>
                    <a:pt x="1280482" y="179152"/>
                  </a:cubicBezTo>
                  <a:lnTo>
                    <a:pt x="89576" y="179152"/>
                  </a:lnTo>
                  <a:cubicBezTo>
                    <a:pt x="65819" y="179152"/>
                    <a:pt x="43035" y="169714"/>
                    <a:pt x="26236" y="152915"/>
                  </a:cubicBezTo>
                  <a:cubicBezTo>
                    <a:pt x="9437" y="136117"/>
                    <a:pt x="0" y="113333"/>
                    <a:pt x="0" y="89576"/>
                  </a:cubicBezTo>
                  <a:lnTo>
                    <a:pt x="0" y="89576"/>
                  </a:lnTo>
                  <a:cubicBezTo>
                    <a:pt x="0" y="65819"/>
                    <a:pt x="9437" y="43035"/>
                    <a:pt x="26236" y="26236"/>
                  </a:cubicBezTo>
                  <a:cubicBezTo>
                    <a:pt x="43035" y="9437"/>
                    <a:pt x="65819" y="0"/>
                    <a:pt x="89576" y="0"/>
                  </a:cubicBezTo>
                  <a:close/>
                </a:path>
              </a:pathLst>
            </a:custGeom>
            <a:solidFill>
              <a:srgbClr val="0071BC"/>
            </a:solidFill>
          </p:spPr>
        </p:sp>
        <p:sp>
          <p:nvSpPr>
            <p:cNvPr id="8" name="TextBox 8"/>
            <p:cNvSpPr txBox="1"/>
            <p:nvPr/>
          </p:nvSpPr>
          <p:spPr>
            <a:xfrm>
              <a:off x="0" y="-38100"/>
              <a:ext cx="1370058" cy="21725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40326" y="1150605"/>
            <a:ext cx="549053" cy="519541"/>
          </a:xfrm>
          <a:custGeom>
            <a:avLst/>
            <a:gdLst/>
            <a:ahLst/>
            <a:cxnLst/>
            <a:rect l="l" t="t" r="r" b="b"/>
            <a:pathLst>
              <a:path w="549053" h="519541">
                <a:moveTo>
                  <a:pt x="0" y="0"/>
                </a:moveTo>
                <a:lnTo>
                  <a:pt x="549053" y="0"/>
                </a:lnTo>
                <a:lnTo>
                  <a:pt x="549053" y="519541"/>
                </a:lnTo>
                <a:lnTo>
                  <a:pt x="0" y="519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259300" y="589519"/>
            <a:ext cx="878362" cy="878362"/>
          </a:xfrm>
          <a:custGeom>
            <a:avLst/>
            <a:gdLst/>
            <a:ahLst/>
            <a:cxnLst/>
            <a:rect l="l" t="t" r="r" b="b"/>
            <a:pathLst>
              <a:path w="878362" h="878362">
                <a:moveTo>
                  <a:pt x="0" y="0"/>
                </a:moveTo>
                <a:lnTo>
                  <a:pt x="878362" y="0"/>
                </a:lnTo>
                <a:lnTo>
                  <a:pt x="878362" y="878362"/>
                </a:lnTo>
                <a:lnTo>
                  <a:pt x="0" y="878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27577" y="1750483"/>
            <a:ext cx="14582964" cy="5450383"/>
          </a:xfrm>
          <a:custGeom>
            <a:avLst/>
            <a:gdLst/>
            <a:ahLst/>
            <a:cxnLst/>
            <a:rect l="l" t="t" r="r" b="b"/>
            <a:pathLst>
              <a:path w="14582964" h="5450383">
                <a:moveTo>
                  <a:pt x="0" y="0"/>
                </a:moveTo>
                <a:lnTo>
                  <a:pt x="14582964" y="0"/>
                </a:lnTo>
                <a:lnTo>
                  <a:pt x="14582964" y="5450383"/>
                </a:lnTo>
                <a:lnTo>
                  <a:pt x="0" y="5450383"/>
                </a:lnTo>
                <a:lnTo>
                  <a:pt x="0" y="0"/>
                </a:lnTo>
                <a:close/>
              </a:path>
            </a:pathLst>
          </a:custGeom>
          <a:blipFill>
            <a:blip r:embed="rId8"/>
            <a:stretch>
              <a:fillRect t="-21" b="-21"/>
            </a:stretch>
          </a:blipFill>
        </p:spPr>
      </p:sp>
      <p:sp>
        <p:nvSpPr>
          <p:cNvPr id="12" name="TextBox 12"/>
          <p:cNvSpPr txBox="1"/>
          <p:nvPr/>
        </p:nvSpPr>
        <p:spPr>
          <a:xfrm>
            <a:off x="1378633" y="1146797"/>
            <a:ext cx="4240358" cy="479531"/>
          </a:xfrm>
          <a:prstGeom prst="rect">
            <a:avLst/>
          </a:prstGeom>
        </p:spPr>
        <p:txBody>
          <a:bodyPr lIns="0" tIns="0" rIns="0" bIns="0" rtlCol="0" anchor="t">
            <a:spAutoFit/>
          </a:bodyPr>
          <a:lstStyle/>
          <a:p>
            <a:pPr algn="l">
              <a:lnSpc>
                <a:spcPts val="4019"/>
              </a:lnSpc>
              <a:spcBef>
                <a:spcPct val="0"/>
              </a:spcBef>
            </a:pPr>
            <a:r>
              <a:rPr lang="en-US" sz="2870">
                <a:solidFill>
                  <a:srgbClr val="FFFFFF"/>
                </a:solidFill>
                <a:latin typeface="Fraunces"/>
                <a:ea typeface="Fraunces"/>
                <a:cs typeface="Fraunces"/>
                <a:sym typeface="Fraunces"/>
              </a:rPr>
              <a:t>Kiểm tra tổng quan hóa </a:t>
            </a:r>
          </a:p>
        </p:txBody>
      </p:sp>
      <p:sp>
        <p:nvSpPr>
          <p:cNvPr id="13" name="Freeform 13"/>
          <p:cNvSpPr/>
          <p:nvPr/>
        </p:nvSpPr>
        <p:spPr>
          <a:xfrm>
            <a:off x="1165864" y="7200866"/>
            <a:ext cx="703952" cy="695152"/>
          </a:xfrm>
          <a:custGeom>
            <a:avLst/>
            <a:gdLst/>
            <a:ahLst/>
            <a:cxnLst/>
            <a:rect l="l" t="t" r="r" b="b"/>
            <a:pathLst>
              <a:path w="703952" h="695152">
                <a:moveTo>
                  <a:pt x="0" y="0"/>
                </a:moveTo>
                <a:lnTo>
                  <a:pt x="703951" y="0"/>
                </a:lnTo>
                <a:lnTo>
                  <a:pt x="703951" y="695152"/>
                </a:lnTo>
                <a:lnTo>
                  <a:pt x="0" y="6951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2222336" y="7162766"/>
            <a:ext cx="14249918" cy="867806"/>
          </a:xfrm>
          <a:prstGeom prst="rect">
            <a:avLst/>
          </a:prstGeom>
        </p:spPr>
        <p:txBody>
          <a:bodyPr lIns="0" tIns="0" rIns="0" bIns="0" rtlCol="0" anchor="t">
            <a:spAutoFit/>
          </a:bodyPr>
          <a:lstStyle/>
          <a:p>
            <a:pPr algn="l">
              <a:lnSpc>
                <a:spcPts val="3595"/>
              </a:lnSpc>
              <a:spcBef>
                <a:spcPct val="0"/>
              </a:spcBef>
            </a:pPr>
            <a:r>
              <a:rPr lang="en-US" sz="2568">
                <a:solidFill>
                  <a:srgbClr val="000000"/>
                </a:solidFill>
                <a:latin typeface="Fraunces"/>
                <a:ea typeface="Fraunces"/>
                <a:cs typeface="Fraunces"/>
                <a:sym typeface="Fraunces"/>
              </a:rPr>
              <a:t>Nhận xét: giá dự đoán (màu cam) bám khá sát theo xu hướng của dữ liệu thực tế (màu xanh lá), đặc biệt ở các giai đoạn có xu hướng rõ rệt. </a:t>
            </a:r>
          </a:p>
        </p:txBody>
      </p:sp>
      <p:sp>
        <p:nvSpPr>
          <p:cNvPr id="15" name="Freeform 15"/>
          <p:cNvSpPr/>
          <p:nvPr/>
        </p:nvSpPr>
        <p:spPr>
          <a:xfrm>
            <a:off x="1165864" y="8429976"/>
            <a:ext cx="703952" cy="695152"/>
          </a:xfrm>
          <a:custGeom>
            <a:avLst/>
            <a:gdLst/>
            <a:ahLst/>
            <a:cxnLst/>
            <a:rect l="l" t="t" r="r" b="b"/>
            <a:pathLst>
              <a:path w="703952" h="695152">
                <a:moveTo>
                  <a:pt x="0" y="0"/>
                </a:moveTo>
                <a:lnTo>
                  <a:pt x="703951" y="0"/>
                </a:lnTo>
                <a:lnTo>
                  <a:pt x="703951" y="695152"/>
                </a:lnTo>
                <a:lnTo>
                  <a:pt x="0" y="6951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2222336" y="8224609"/>
            <a:ext cx="14249918" cy="1315273"/>
          </a:xfrm>
          <a:prstGeom prst="rect">
            <a:avLst/>
          </a:prstGeom>
        </p:spPr>
        <p:txBody>
          <a:bodyPr lIns="0" tIns="0" rIns="0" bIns="0" rtlCol="0" anchor="t">
            <a:spAutoFit/>
          </a:bodyPr>
          <a:lstStyle/>
          <a:p>
            <a:pPr algn="l">
              <a:lnSpc>
                <a:spcPts val="3595"/>
              </a:lnSpc>
              <a:spcBef>
                <a:spcPct val="0"/>
              </a:spcBef>
            </a:pPr>
            <a:r>
              <a:rPr lang="en-US" sz="2568">
                <a:solidFill>
                  <a:srgbClr val="000000"/>
                </a:solidFill>
                <a:latin typeface="Fraunces"/>
                <a:ea typeface="Fraunces"/>
                <a:cs typeface="Fraunces"/>
                <a:sym typeface="Fraunces"/>
              </a:rPr>
              <a:t>Điều này chứng minh mô hình có khả năng nhận diện tốt xu hướng của dữ liệu, tuy nhiên vẫn có độ lệch tại một số thời điểm, điều này là tất yếu do biến động thị trường tài chính thường có nhiều nhiễu và bất định.</a:t>
            </a:r>
          </a:p>
        </p:txBody>
      </p:sp>
    </p:spTree>
  </p:cSld>
  <p:clrMapOvr>
    <a:masterClrMapping/>
  </p:clrMapOvr>
  <p:transition spd="med">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98481" y="-229891"/>
            <a:ext cx="2874251" cy="13038508"/>
            <a:chOff x="0" y="0"/>
            <a:chExt cx="757004" cy="3434010"/>
          </a:xfrm>
        </p:grpSpPr>
        <p:sp>
          <p:nvSpPr>
            <p:cNvPr id="3" name="Freeform 3"/>
            <p:cNvSpPr/>
            <p:nvPr/>
          </p:nvSpPr>
          <p:spPr>
            <a:xfrm>
              <a:off x="0" y="0"/>
              <a:ext cx="757004" cy="3434010"/>
            </a:xfrm>
            <a:custGeom>
              <a:avLst/>
              <a:gdLst/>
              <a:ahLst/>
              <a:cxnLst/>
              <a:rect l="l" t="t" r="r" b="b"/>
              <a:pathLst>
                <a:path w="757004" h="3434010">
                  <a:moveTo>
                    <a:pt x="0" y="0"/>
                  </a:moveTo>
                  <a:lnTo>
                    <a:pt x="757004" y="0"/>
                  </a:lnTo>
                  <a:lnTo>
                    <a:pt x="757004" y="3434010"/>
                  </a:lnTo>
                  <a:lnTo>
                    <a:pt x="0" y="3434010"/>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757004" cy="34721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2486411">
            <a:off x="-5074226" y="9025882"/>
            <a:ext cx="15613996" cy="4079156"/>
          </a:xfrm>
          <a:custGeom>
            <a:avLst/>
            <a:gdLst/>
            <a:ahLst/>
            <a:cxnLst/>
            <a:rect l="l" t="t" r="r" b="b"/>
            <a:pathLst>
              <a:path w="15613996" h="4079156">
                <a:moveTo>
                  <a:pt x="0" y="0"/>
                </a:moveTo>
                <a:lnTo>
                  <a:pt x="15613996" y="0"/>
                </a:lnTo>
                <a:lnTo>
                  <a:pt x="15613996" y="4079156"/>
                </a:lnTo>
                <a:lnTo>
                  <a:pt x="0" y="4079156"/>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12448" y="1557065"/>
            <a:ext cx="8324515" cy="840891"/>
            <a:chOff x="0" y="0"/>
            <a:chExt cx="2192465" cy="221469"/>
          </a:xfrm>
        </p:grpSpPr>
        <p:sp>
          <p:nvSpPr>
            <p:cNvPr id="7" name="Freeform 7"/>
            <p:cNvSpPr/>
            <p:nvPr/>
          </p:nvSpPr>
          <p:spPr>
            <a:xfrm>
              <a:off x="0" y="0"/>
              <a:ext cx="2192465" cy="221469"/>
            </a:xfrm>
            <a:custGeom>
              <a:avLst/>
              <a:gdLst/>
              <a:ahLst/>
              <a:cxnLst/>
              <a:rect l="l" t="t" r="r" b="b"/>
              <a:pathLst>
                <a:path w="2192465" h="221469">
                  <a:moveTo>
                    <a:pt x="60451" y="0"/>
                  </a:moveTo>
                  <a:lnTo>
                    <a:pt x="2132014" y="0"/>
                  </a:lnTo>
                  <a:cubicBezTo>
                    <a:pt x="2165400" y="0"/>
                    <a:pt x="2192465" y="27065"/>
                    <a:pt x="2192465" y="60451"/>
                  </a:cubicBezTo>
                  <a:lnTo>
                    <a:pt x="2192465" y="161018"/>
                  </a:lnTo>
                  <a:cubicBezTo>
                    <a:pt x="2192465" y="194404"/>
                    <a:pt x="2165400" y="221469"/>
                    <a:pt x="2132014" y="221469"/>
                  </a:cubicBezTo>
                  <a:lnTo>
                    <a:pt x="60451" y="221469"/>
                  </a:lnTo>
                  <a:cubicBezTo>
                    <a:pt x="44418" y="221469"/>
                    <a:pt x="29042" y="215100"/>
                    <a:pt x="17706" y="203764"/>
                  </a:cubicBezTo>
                  <a:cubicBezTo>
                    <a:pt x="6369" y="192427"/>
                    <a:pt x="0" y="177051"/>
                    <a:pt x="0" y="161018"/>
                  </a:cubicBezTo>
                  <a:lnTo>
                    <a:pt x="0" y="60451"/>
                  </a:lnTo>
                  <a:cubicBezTo>
                    <a:pt x="0" y="27065"/>
                    <a:pt x="27065" y="0"/>
                    <a:pt x="60451" y="0"/>
                  </a:cubicBezTo>
                  <a:close/>
                </a:path>
              </a:pathLst>
            </a:custGeom>
            <a:solidFill>
              <a:srgbClr val="0071BC"/>
            </a:solidFill>
          </p:spPr>
        </p:sp>
        <p:sp>
          <p:nvSpPr>
            <p:cNvPr id="8" name="TextBox 8"/>
            <p:cNvSpPr txBox="1"/>
            <p:nvPr/>
          </p:nvSpPr>
          <p:spPr>
            <a:xfrm>
              <a:off x="0" y="-38100"/>
              <a:ext cx="2192465" cy="25956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530529" y="1717740"/>
            <a:ext cx="549053" cy="519541"/>
          </a:xfrm>
          <a:custGeom>
            <a:avLst/>
            <a:gdLst/>
            <a:ahLst/>
            <a:cxnLst/>
            <a:rect l="l" t="t" r="r" b="b"/>
            <a:pathLst>
              <a:path w="549053" h="519541">
                <a:moveTo>
                  <a:pt x="0" y="0"/>
                </a:moveTo>
                <a:lnTo>
                  <a:pt x="549053" y="0"/>
                </a:lnTo>
                <a:lnTo>
                  <a:pt x="549053" y="519541"/>
                </a:lnTo>
                <a:lnTo>
                  <a:pt x="0" y="519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259300" y="589519"/>
            <a:ext cx="878362" cy="878362"/>
          </a:xfrm>
          <a:custGeom>
            <a:avLst/>
            <a:gdLst/>
            <a:ahLst/>
            <a:cxnLst/>
            <a:rect l="l" t="t" r="r" b="b"/>
            <a:pathLst>
              <a:path w="878362" h="878362">
                <a:moveTo>
                  <a:pt x="0" y="0"/>
                </a:moveTo>
                <a:lnTo>
                  <a:pt x="878362" y="0"/>
                </a:lnTo>
                <a:lnTo>
                  <a:pt x="878362" y="878362"/>
                </a:lnTo>
                <a:lnTo>
                  <a:pt x="0" y="878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530529" y="674370"/>
            <a:ext cx="9806461" cy="670560"/>
          </a:xfrm>
          <a:prstGeom prst="rect">
            <a:avLst/>
          </a:prstGeom>
        </p:spPr>
        <p:txBody>
          <a:bodyPr lIns="0" tIns="0" rIns="0" bIns="0" rtlCol="0" anchor="t">
            <a:spAutoFit/>
          </a:bodyPr>
          <a:lstStyle/>
          <a:p>
            <a:pPr algn="l">
              <a:lnSpc>
                <a:spcPts val="5460"/>
              </a:lnSpc>
            </a:pPr>
            <a:r>
              <a:rPr lang="en-US" sz="4200" b="1">
                <a:solidFill>
                  <a:srgbClr val="0F5995"/>
                </a:solidFill>
                <a:latin typeface="Fraunces Bold"/>
                <a:ea typeface="Fraunces Bold"/>
                <a:cs typeface="Fraunces Bold"/>
                <a:sym typeface="Fraunces Bold"/>
              </a:rPr>
              <a:t>4. Kiểm tra phần dự báo của mô hình </a:t>
            </a:r>
          </a:p>
        </p:txBody>
      </p:sp>
      <p:sp>
        <p:nvSpPr>
          <p:cNvPr id="12" name="TextBox 12"/>
          <p:cNvSpPr txBox="1"/>
          <p:nvPr/>
        </p:nvSpPr>
        <p:spPr>
          <a:xfrm>
            <a:off x="1992534" y="1670115"/>
            <a:ext cx="7151466" cy="496041"/>
          </a:xfrm>
          <a:prstGeom prst="rect">
            <a:avLst/>
          </a:prstGeom>
        </p:spPr>
        <p:txBody>
          <a:bodyPr lIns="0" tIns="0" rIns="0" bIns="0" rtlCol="0" anchor="t">
            <a:spAutoFit/>
          </a:bodyPr>
          <a:lstStyle/>
          <a:p>
            <a:pPr algn="l">
              <a:lnSpc>
                <a:spcPts val="4159"/>
              </a:lnSpc>
              <a:spcBef>
                <a:spcPct val="0"/>
              </a:spcBef>
            </a:pPr>
            <a:r>
              <a:rPr lang="en-US" sz="2970">
                <a:solidFill>
                  <a:srgbClr val="FFFFFF"/>
                </a:solidFill>
                <a:latin typeface="Fraunces"/>
                <a:ea typeface="Fraunces"/>
                <a:cs typeface="Fraunces"/>
                <a:sym typeface="Fraunces"/>
              </a:rPr>
              <a:t>Cập nhật dữ liệu mới từ Yahoo Finance </a:t>
            </a:r>
          </a:p>
        </p:txBody>
      </p:sp>
      <p:sp>
        <p:nvSpPr>
          <p:cNvPr id="13" name="Freeform 13"/>
          <p:cNvSpPr/>
          <p:nvPr/>
        </p:nvSpPr>
        <p:spPr>
          <a:xfrm>
            <a:off x="1028700" y="2829008"/>
            <a:ext cx="15674019" cy="5838572"/>
          </a:xfrm>
          <a:custGeom>
            <a:avLst/>
            <a:gdLst/>
            <a:ahLst/>
            <a:cxnLst/>
            <a:rect l="l" t="t" r="r" b="b"/>
            <a:pathLst>
              <a:path w="15674019" h="5838572">
                <a:moveTo>
                  <a:pt x="0" y="0"/>
                </a:moveTo>
                <a:lnTo>
                  <a:pt x="15674019" y="0"/>
                </a:lnTo>
                <a:lnTo>
                  <a:pt x="15674019" y="5838572"/>
                </a:lnTo>
                <a:lnTo>
                  <a:pt x="0" y="5838572"/>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1BC"/>
        </a:solidFill>
        <a:effectLst/>
      </p:bgPr>
    </p:bg>
    <p:spTree>
      <p:nvGrpSpPr>
        <p:cNvPr id="1" name=""/>
        <p:cNvGrpSpPr/>
        <p:nvPr/>
      </p:nvGrpSpPr>
      <p:grpSpPr>
        <a:xfrm>
          <a:off x="0" y="0"/>
          <a:ext cx="0" cy="0"/>
          <a:chOff x="0" y="0"/>
          <a:chExt cx="0" cy="0"/>
        </a:xfrm>
      </p:grpSpPr>
      <p:grpSp>
        <p:nvGrpSpPr>
          <p:cNvPr id="2" name="Group 2"/>
          <p:cNvGrpSpPr/>
          <p:nvPr/>
        </p:nvGrpSpPr>
        <p:grpSpPr>
          <a:xfrm>
            <a:off x="10103038" y="-868078"/>
            <a:ext cx="1195195" cy="13038508"/>
            <a:chOff x="0" y="0"/>
            <a:chExt cx="314784" cy="3434010"/>
          </a:xfrm>
        </p:grpSpPr>
        <p:sp>
          <p:nvSpPr>
            <p:cNvPr id="3" name="Freeform 3"/>
            <p:cNvSpPr/>
            <p:nvPr/>
          </p:nvSpPr>
          <p:spPr>
            <a:xfrm>
              <a:off x="0" y="0"/>
              <a:ext cx="314784" cy="3434010"/>
            </a:xfrm>
            <a:custGeom>
              <a:avLst/>
              <a:gdLst/>
              <a:ahLst/>
              <a:cxnLst/>
              <a:rect l="l" t="t" r="r" b="b"/>
              <a:pathLst>
                <a:path w="314784" h="3434010">
                  <a:moveTo>
                    <a:pt x="0" y="0"/>
                  </a:moveTo>
                  <a:lnTo>
                    <a:pt x="314784" y="0"/>
                  </a:lnTo>
                  <a:lnTo>
                    <a:pt x="314784" y="3434010"/>
                  </a:lnTo>
                  <a:lnTo>
                    <a:pt x="0" y="3434010"/>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314784" cy="34721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descr="border shadow horizontal"/>
          <p:cNvSpPr/>
          <p:nvPr/>
        </p:nvSpPr>
        <p:spPr>
          <a:xfrm>
            <a:off x="8338262" y="8871471"/>
            <a:ext cx="8794909" cy="1429173"/>
          </a:xfrm>
          <a:custGeom>
            <a:avLst/>
            <a:gdLst/>
            <a:ahLst/>
            <a:cxnLst/>
            <a:rect l="l" t="t" r="r" b="b"/>
            <a:pathLst>
              <a:path w="8794909" h="1429173">
                <a:moveTo>
                  <a:pt x="0" y="0"/>
                </a:moveTo>
                <a:lnTo>
                  <a:pt x="8794909" y="0"/>
                </a:lnTo>
                <a:lnTo>
                  <a:pt x="8794909" y="1429173"/>
                </a:lnTo>
                <a:lnTo>
                  <a:pt x="0" y="1429173"/>
                </a:lnTo>
                <a:lnTo>
                  <a:pt x="0" y="0"/>
                </a:lnTo>
                <a:close/>
              </a:path>
            </a:pathLst>
          </a:custGeom>
          <a:blipFill>
            <a:blip r:embed="rId2"/>
            <a:stretch>
              <a:fillRect/>
            </a:stretch>
          </a:blipFill>
        </p:spPr>
      </p:sp>
      <p:sp>
        <p:nvSpPr>
          <p:cNvPr id="6" name="Freeform 6" descr="Square Dotted Pattern"/>
          <p:cNvSpPr/>
          <p:nvPr/>
        </p:nvSpPr>
        <p:spPr>
          <a:xfrm>
            <a:off x="7899081" y="1249836"/>
            <a:ext cx="878362" cy="878362"/>
          </a:xfrm>
          <a:custGeom>
            <a:avLst/>
            <a:gdLst/>
            <a:ahLst/>
            <a:cxnLst/>
            <a:rect l="l" t="t" r="r" b="b"/>
            <a:pathLst>
              <a:path w="878362" h="878362">
                <a:moveTo>
                  <a:pt x="0" y="0"/>
                </a:moveTo>
                <a:lnTo>
                  <a:pt x="878362" y="0"/>
                </a:lnTo>
                <a:lnTo>
                  <a:pt x="878362" y="878362"/>
                </a:lnTo>
                <a:lnTo>
                  <a:pt x="0" y="878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0541689" y="2766400"/>
            <a:ext cx="541320" cy="541320"/>
            <a:chOff x="0" y="0"/>
            <a:chExt cx="721760" cy="721760"/>
          </a:xfrm>
        </p:grpSpPr>
        <p:grpSp>
          <p:nvGrpSpPr>
            <p:cNvPr id="8" name="Group 8"/>
            <p:cNvGrpSpPr/>
            <p:nvPr/>
          </p:nvGrpSpPr>
          <p:grpSpPr>
            <a:xfrm rot="-10800000">
              <a:off x="0" y="0"/>
              <a:ext cx="721760" cy="72176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0" name="Group 10"/>
            <p:cNvGrpSpPr/>
            <p:nvPr/>
          </p:nvGrpSpPr>
          <p:grpSpPr>
            <a:xfrm rot="-10800000">
              <a:off x="264923" y="264923"/>
              <a:ext cx="191914" cy="19191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grpSp>
        <p:nvGrpSpPr>
          <p:cNvPr id="12" name="Group 12"/>
          <p:cNvGrpSpPr/>
          <p:nvPr/>
        </p:nvGrpSpPr>
        <p:grpSpPr>
          <a:xfrm>
            <a:off x="10541689" y="4218083"/>
            <a:ext cx="541320" cy="541320"/>
            <a:chOff x="0" y="0"/>
            <a:chExt cx="721760" cy="721760"/>
          </a:xfrm>
        </p:grpSpPr>
        <p:grpSp>
          <p:nvGrpSpPr>
            <p:cNvPr id="13" name="Group 13"/>
            <p:cNvGrpSpPr/>
            <p:nvPr/>
          </p:nvGrpSpPr>
          <p:grpSpPr>
            <a:xfrm rot="-10800000">
              <a:off x="0" y="0"/>
              <a:ext cx="721760" cy="721760"/>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5" name="Group 15"/>
            <p:cNvGrpSpPr/>
            <p:nvPr/>
          </p:nvGrpSpPr>
          <p:grpSpPr>
            <a:xfrm rot="-10800000">
              <a:off x="264923" y="264923"/>
              <a:ext cx="191914" cy="191914"/>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grpSp>
        <p:nvGrpSpPr>
          <p:cNvPr id="17" name="Group 17"/>
          <p:cNvGrpSpPr/>
          <p:nvPr/>
        </p:nvGrpSpPr>
        <p:grpSpPr>
          <a:xfrm>
            <a:off x="10541689" y="5661180"/>
            <a:ext cx="541320" cy="541320"/>
            <a:chOff x="0" y="0"/>
            <a:chExt cx="721760" cy="721760"/>
          </a:xfrm>
        </p:grpSpPr>
        <p:grpSp>
          <p:nvGrpSpPr>
            <p:cNvPr id="18" name="Group 18"/>
            <p:cNvGrpSpPr/>
            <p:nvPr/>
          </p:nvGrpSpPr>
          <p:grpSpPr>
            <a:xfrm rot="-10800000">
              <a:off x="0" y="0"/>
              <a:ext cx="721760" cy="721760"/>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20" name="Group 20"/>
            <p:cNvGrpSpPr/>
            <p:nvPr/>
          </p:nvGrpSpPr>
          <p:grpSpPr>
            <a:xfrm rot="-10800000">
              <a:off x="264923" y="264923"/>
              <a:ext cx="191914" cy="191914"/>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grpSp>
        <p:nvGrpSpPr>
          <p:cNvPr id="22" name="Group 22"/>
          <p:cNvGrpSpPr/>
          <p:nvPr/>
        </p:nvGrpSpPr>
        <p:grpSpPr>
          <a:xfrm>
            <a:off x="10541689" y="7096728"/>
            <a:ext cx="541320" cy="541320"/>
            <a:chOff x="0" y="0"/>
            <a:chExt cx="721760" cy="721760"/>
          </a:xfrm>
        </p:grpSpPr>
        <p:grpSp>
          <p:nvGrpSpPr>
            <p:cNvPr id="23" name="Group 23"/>
            <p:cNvGrpSpPr/>
            <p:nvPr/>
          </p:nvGrpSpPr>
          <p:grpSpPr>
            <a:xfrm rot="-10800000">
              <a:off x="0" y="0"/>
              <a:ext cx="721760" cy="721760"/>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25" name="Group 25"/>
            <p:cNvGrpSpPr/>
            <p:nvPr/>
          </p:nvGrpSpPr>
          <p:grpSpPr>
            <a:xfrm rot="-10800000">
              <a:off x="264923" y="264923"/>
              <a:ext cx="191914" cy="191914"/>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grpSp>
        <p:nvGrpSpPr>
          <p:cNvPr id="27" name="Group 27"/>
          <p:cNvGrpSpPr/>
          <p:nvPr/>
        </p:nvGrpSpPr>
        <p:grpSpPr>
          <a:xfrm>
            <a:off x="0" y="0"/>
            <a:ext cx="9144000" cy="10287000"/>
            <a:chOff x="0" y="0"/>
            <a:chExt cx="812800" cy="914400"/>
          </a:xfrm>
        </p:grpSpPr>
        <p:sp>
          <p:nvSpPr>
            <p:cNvPr id="28" name="Freeform 28"/>
            <p:cNvSpPr/>
            <p:nvPr/>
          </p:nvSpPr>
          <p:spPr>
            <a:xfrm>
              <a:off x="0" y="0"/>
              <a:ext cx="812800" cy="914400"/>
            </a:xfrm>
            <a:custGeom>
              <a:avLst/>
              <a:gdLst/>
              <a:ahLst/>
              <a:cxnLst/>
              <a:rect l="l" t="t" r="r" b="b"/>
              <a:pathLst>
                <a:path w="812800" h="914400">
                  <a:moveTo>
                    <a:pt x="0" y="0"/>
                  </a:moveTo>
                  <a:lnTo>
                    <a:pt x="812800" y="0"/>
                  </a:lnTo>
                  <a:lnTo>
                    <a:pt x="812800" y="914400"/>
                  </a:lnTo>
                  <a:lnTo>
                    <a:pt x="0" y="914400"/>
                  </a:lnTo>
                  <a:close/>
                </a:path>
              </a:pathLst>
            </a:custGeom>
            <a:blipFill>
              <a:blip r:embed="rId5"/>
              <a:stretch>
                <a:fillRect t="-29188" b="-29188"/>
              </a:stretch>
            </a:blipFill>
          </p:spPr>
        </p:sp>
      </p:grpSp>
      <p:sp>
        <p:nvSpPr>
          <p:cNvPr id="29" name="TextBox 29"/>
          <p:cNvSpPr txBox="1"/>
          <p:nvPr/>
        </p:nvSpPr>
        <p:spPr>
          <a:xfrm>
            <a:off x="1513863" y="4132822"/>
            <a:ext cx="6116274" cy="1266824"/>
          </a:xfrm>
          <a:prstGeom prst="rect">
            <a:avLst/>
          </a:prstGeom>
        </p:spPr>
        <p:txBody>
          <a:bodyPr lIns="0" tIns="0" rIns="0" bIns="0" rtlCol="0" anchor="t">
            <a:spAutoFit/>
          </a:bodyPr>
          <a:lstStyle/>
          <a:p>
            <a:pPr marL="0" lvl="0" indent="0" algn="l">
              <a:lnSpc>
                <a:spcPts val="9899"/>
              </a:lnSpc>
            </a:pPr>
            <a:r>
              <a:rPr lang="en-US" sz="8999" b="1">
                <a:solidFill>
                  <a:srgbClr val="FFFFFF"/>
                </a:solidFill>
                <a:latin typeface="Fraunces Bold"/>
                <a:ea typeface="Fraunces Bold"/>
                <a:cs typeface="Fraunces Bold"/>
                <a:sym typeface="Fraunces Bold"/>
              </a:rPr>
              <a:t>5. DỰ BÁO</a:t>
            </a:r>
          </a:p>
        </p:txBody>
      </p:sp>
      <p:sp>
        <p:nvSpPr>
          <p:cNvPr id="30" name="TextBox 30"/>
          <p:cNvSpPr txBox="1"/>
          <p:nvPr/>
        </p:nvSpPr>
        <p:spPr>
          <a:xfrm>
            <a:off x="12201358" y="2709250"/>
            <a:ext cx="4717288" cy="10477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Fraunces"/>
                <a:ea typeface="Fraunces"/>
                <a:cs typeface="Fraunces"/>
                <a:sym typeface="Fraunces"/>
              </a:rPr>
              <a:t>Bước 1: Chuẩn hóa dữ liệu đầu vào</a:t>
            </a:r>
          </a:p>
        </p:txBody>
      </p:sp>
      <p:sp>
        <p:nvSpPr>
          <p:cNvPr id="31" name="TextBox 31"/>
          <p:cNvSpPr txBox="1"/>
          <p:nvPr/>
        </p:nvSpPr>
        <p:spPr>
          <a:xfrm>
            <a:off x="12201358" y="4204259"/>
            <a:ext cx="4717288" cy="5143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Fraunces"/>
                <a:ea typeface="Fraunces"/>
                <a:cs typeface="Fraunces"/>
                <a:sym typeface="Fraunces"/>
              </a:rPr>
              <a:t>Bước 2: Dự báo lặp</a:t>
            </a:r>
          </a:p>
        </p:txBody>
      </p:sp>
      <p:sp>
        <p:nvSpPr>
          <p:cNvPr id="32" name="TextBox 32"/>
          <p:cNvSpPr txBox="1"/>
          <p:nvPr/>
        </p:nvSpPr>
        <p:spPr>
          <a:xfrm>
            <a:off x="12201358" y="5566333"/>
            <a:ext cx="4717288" cy="10477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Fraunces"/>
                <a:ea typeface="Fraunces"/>
                <a:cs typeface="Fraunces"/>
                <a:sym typeface="Fraunces"/>
              </a:rPr>
              <a:t>Bước 3: Khôi phục giá trị thực</a:t>
            </a:r>
          </a:p>
        </p:txBody>
      </p:sp>
      <p:sp>
        <p:nvSpPr>
          <p:cNvPr id="33" name="TextBox 33"/>
          <p:cNvSpPr txBox="1"/>
          <p:nvPr/>
        </p:nvSpPr>
        <p:spPr>
          <a:xfrm>
            <a:off x="12201358" y="7039578"/>
            <a:ext cx="4717288" cy="10477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Fraunces"/>
                <a:ea typeface="Fraunces"/>
                <a:cs typeface="Fraunces"/>
                <a:sym typeface="Fraunces"/>
              </a:rPr>
              <a:t>Bước 4: Trực quan hóa kết quả (Vẽ biểu đồ so sánh)</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98481" y="-140243"/>
            <a:ext cx="2874251" cy="13038508"/>
            <a:chOff x="0" y="0"/>
            <a:chExt cx="757004" cy="3434010"/>
          </a:xfrm>
        </p:grpSpPr>
        <p:sp>
          <p:nvSpPr>
            <p:cNvPr id="3" name="Freeform 3"/>
            <p:cNvSpPr/>
            <p:nvPr/>
          </p:nvSpPr>
          <p:spPr>
            <a:xfrm>
              <a:off x="0" y="0"/>
              <a:ext cx="757004" cy="3434010"/>
            </a:xfrm>
            <a:custGeom>
              <a:avLst/>
              <a:gdLst/>
              <a:ahLst/>
              <a:cxnLst/>
              <a:rect l="l" t="t" r="r" b="b"/>
              <a:pathLst>
                <a:path w="757004" h="3434010">
                  <a:moveTo>
                    <a:pt x="0" y="0"/>
                  </a:moveTo>
                  <a:lnTo>
                    <a:pt x="757004" y="0"/>
                  </a:lnTo>
                  <a:lnTo>
                    <a:pt x="757004" y="3434010"/>
                  </a:lnTo>
                  <a:lnTo>
                    <a:pt x="0" y="3434010"/>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757004" cy="34721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2486411">
            <a:off x="-5074226" y="9025882"/>
            <a:ext cx="15613996" cy="4079156"/>
          </a:xfrm>
          <a:custGeom>
            <a:avLst/>
            <a:gdLst/>
            <a:ahLst/>
            <a:cxnLst/>
            <a:rect l="l" t="t" r="r" b="b"/>
            <a:pathLst>
              <a:path w="15613996" h="4079156">
                <a:moveTo>
                  <a:pt x="0" y="0"/>
                </a:moveTo>
                <a:lnTo>
                  <a:pt x="15613996" y="0"/>
                </a:lnTo>
                <a:lnTo>
                  <a:pt x="15613996" y="4079156"/>
                </a:lnTo>
                <a:lnTo>
                  <a:pt x="0" y="4079156"/>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6" name="Freeform 6"/>
          <p:cNvSpPr/>
          <p:nvPr/>
        </p:nvSpPr>
        <p:spPr>
          <a:xfrm>
            <a:off x="17259300" y="589519"/>
            <a:ext cx="878362" cy="878362"/>
          </a:xfrm>
          <a:custGeom>
            <a:avLst/>
            <a:gdLst/>
            <a:ahLst/>
            <a:cxnLst/>
            <a:rect l="l" t="t" r="r" b="b"/>
            <a:pathLst>
              <a:path w="878362" h="878362">
                <a:moveTo>
                  <a:pt x="0" y="0"/>
                </a:moveTo>
                <a:lnTo>
                  <a:pt x="878362" y="0"/>
                </a:lnTo>
                <a:lnTo>
                  <a:pt x="878362" y="878362"/>
                </a:lnTo>
                <a:lnTo>
                  <a:pt x="0" y="8783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24748" y="1703884"/>
            <a:ext cx="703952" cy="695152"/>
          </a:xfrm>
          <a:custGeom>
            <a:avLst/>
            <a:gdLst/>
            <a:ahLst/>
            <a:cxnLst/>
            <a:rect l="l" t="t" r="r" b="b"/>
            <a:pathLst>
              <a:path w="703952" h="695152">
                <a:moveTo>
                  <a:pt x="0" y="0"/>
                </a:moveTo>
                <a:lnTo>
                  <a:pt x="703952" y="0"/>
                </a:lnTo>
                <a:lnTo>
                  <a:pt x="703952" y="695152"/>
                </a:lnTo>
                <a:lnTo>
                  <a:pt x="0" y="6951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998609" y="1888326"/>
            <a:ext cx="703952" cy="695152"/>
          </a:xfrm>
          <a:custGeom>
            <a:avLst/>
            <a:gdLst/>
            <a:ahLst/>
            <a:cxnLst/>
            <a:rect l="l" t="t" r="r" b="b"/>
            <a:pathLst>
              <a:path w="703952" h="695152">
                <a:moveTo>
                  <a:pt x="0" y="0"/>
                </a:moveTo>
                <a:lnTo>
                  <a:pt x="703951" y="0"/>
                </a:lnTo>
                <a:lnTo>
                  <a:pt x="703951" y="695153"/>
                </a:lnTo>
                <a:lnTo>
                  <a:pt x="0" y="695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24748" y="3709001"/>
            <a:ext cx="703952" cy="695152"/>
          </a:xfrm>
          <a:custGeom>
            <a:avLst/>
            <a:gdLst/>
            <a:ahLst/>
            <a:cxnLst/>
            <a:rect l="l" t="t" r="r" b="b"/>
            <a:pathLst>
              <a:path w="703952" h="695152">
                <a:moveTo>
                  <a:pt x="0" y="0"/>
                </a:moveTo>
                <a:lnTo>
                  <a:pt x="703952" y="0"/>
                </a:lnTo>
                <a:lnTo>
                  <a:pt x="703952" y="695153"/>
                </a:lnTo>
                <a:lnTo>
                  <a:pt x="0" y="695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2039150" y="5271130"/>
            <a:ext cx="13918917" cy="4611397"/>
          </a:xfrm>
          <a:custGeom>
            <a:avLst/>
            <a:gdLst/>
            <a:ahLst/>
            <a:cxnLst/>
            <a:rect l="l" t="t" r="r" b="b"/>
            <a:pathLst>
              <a:path w="13918917" h="4611397">
                <a:moveTo>
                  <a:pt x="0" y="0"/>
                </a:moveTo>
                <a:lnTo>
                  <a:pt x="13918917" y="0"/>
                </a:lnTo>
                <a:lnTo>
                  <a:pt x="13918917" y="4611397"/>
                </a:lnTo>
                <a:lnTo>
                  <a:pt x="0" y="4611397"/>
                </a:lnTo>
                <a:lnTo>
                  <a:pt x="0" y="0"/>
                </a:lnTo>
                <a:close/>
              </a:path>
            </a:pathLst>
          </a:custGeom>
          <a:blipFill>
            <a:blip r:embed="rId8"/>
            <a:stretch>
              <a:fillRect l="-388" r="-388"/>
            </a:stretch>
          </a:blipFill>
        </p:spPr>
      </p:sp>
      <p:sp>
        <p:nvSpPr>
          <p:cNvPr id="12" name="TextBox 12"/>
          <p:cNvSpPr txBox="1"/>
          <p:nvPr/>
        </p:nvSpPr>
        <p:spPr>
          <a:xfrm>
            <a:off x="4969422" y="500369"/>
            <a:ext cx="7007092" cy="670560"/>
          </a:xfrm>
          <a:prstGeom prst="rect">
            <a:avLst/>
          </a:prstGeom>
        </p:spPr>
        <p:txBody>
          <a:bodyPr lIns="0" tIns="0" rIns="0" bIns="0" rtlCol="0" anchor="t">
            <a:spAutoFit/>
          </a:bodyPr>
          <a:lstStyle/>
          <a:p>
            <a:pPr algn="l">
              <a:lnSpc>
                <a:spcPts val="5460"/>
              </a:lnSpc>
            </a:pPr>
            <a:r>
              <a:rPr lang="en-US" sz="4200" b="1">
                <a:solidFill>
                  <a:srgbClr val="0F5995"/>
                </a:solidFill>
                <a:latin typeface="Fraunces Bold"/>
                <a:ea typeface="Fraunces Bold"/>
                <a:cs typeface="Fraunces Bold"/>
                <a:sym typeface="Fraunces Bold"/>
              </a:rPr>
              <a:t>6. Dự báo 3 ngày tiếp theo </a:t>
            </a:r>
          </a:p>
        </p:txBody>
      </p:sp>
      <p:sp>
        <p:nvSpPr>
          <p:cNvPr id="13" name="TextBox 13"/>
          <p:cNvSpPr txBox="1"/>
          <p:nvPr/>
        </p:nvSpPr>
        <p:spPr>
          <a:xfrm>
            <a:off x="1163172" y="1256654"/>
            <a:ext cx="6652389" cy="1841303"/>
          </a:xfrm>
          <a:prstGeom prst="rect">
            <a:avLst/>
          </a:prstGeom>
        </p:spPr>
        <p:txBody>
          <a:bodyPr lIns="0" tIns="0" rIns="0" bIns="0" rtlCol="0" anchor="t">
            <a:spAutoFit/>
          </a:bodyPr>
          <a:lstStyle/>
          <a:p>
            <a:pPr algn="l">
              <a:lnSpc>
                <a:spcPts val="2985"/>
              </a:lnSpc>
            </a:pPr>
            <a:r>
              <a:rPr lang="en-US" sz="2132" b="1">
                <a:solidFill>
                  <a:srgbClr val="000000"/>
                </a:solidFill>
                <a:latin typeface="Fraunces Bold"/>
                <a:ea typeface="Fraunces Bold"/>
                <a:cs typeface="Fraunces Bold"/>
                <a:sym typeface="Fraunces Bold"/>
              </a:rPr>
              <a:t>1. Nguồn dữ liệu:</a:t>
            </a:r>
          </a:p>
          <a:p>
            <a:pPr marL="460458" lvl="1" indent="-230229" algn="l">
              <a:lnSpc>
                <a:spcPts val="2985"/>
              </a:lnSpc>
              <a:buFont typeface="Arial"/>
              <a:buChar char="•"/>
            </a:pPr>
            <a:r>
              <a:rPr lang="en-US" sz="2132">
                <a:solidFill>
                  <a:srgbClr val="000000"/>
                </a:solidFill>
                <a:latin typeface="Fraunces"/>
                <a:ea typeface="Fraunces"/>
                <a:cs typeface="Fraunces"/>
                <a:sym typeface="Fraunces"/>
              </a:rPr>
              <a:t>10 ngày đầu: Dự báo từ mô hình LSTM trước khi cập nhật dữ liệu.</a:t>
            </a:r>
          </a:p>
          <a:p>
            <a:pPr marL="460458" lvl="1" indent="-230229" algn="l">
              <a:lnSpc>
                <a:spcPts val="2985"/>
              </a:lnSpc>
              <a:spcBef>
                <a:spcPct val="0"/>
              </a:spcBef>
              <a:buFont typeface="Arial"/>
              <a:buChar char="•"/>
            </a:pPr>
            <a:r>
              <a:rPr lang="en-US" sz="2132">
                <a:solidFill>
                  <a:srgbClr val="000000"/>
                </a:solidFill>
                <a:latin typeface="Fraunces"/>
                <a:ea typeface="Fraunces"/>
                <a:cs typeface="Fraunces"/>
                <a:sym typeface="Fraunces"/>
              </a:rPr>
              <a:t>3 ngày cuối: Dự báo từ mô hình LSTM sau khi tái huấn luyện với dữ liệu mới từ Yahoo Finance.</a:t>
            </a:r>
          </a:p>
        </p:txBody>
      </p:sp>
      <p:sp>
        <p:nvSpPr>
          <p:cNvPr id="14" name="TextBox 14"/>
          <p:cNvSpPr txBox="1"/>
          <p:nvPr/>
        </p:nvSpPr>
        <p:spPr>
          <a:xfrm>
            <a:off x="9835910" y="1667676"/>
            <a:ext cx="7151092" cy="1098353"/>
          </a:xfrm>
          <a:prstGeom prst="rect">
            <a:avLst/>
          </a:prstGeom>
        </p:spPr>
        <p:txBody>
          <a:bodyPr lIns="0" tIns="0" rIns="0" bIns="0" rtlCol="0" anchor="t">
            <a:spAutoFit/>
          </a:bodyPr>
          <a:lstStyle/>
          <a:p>
            <a:pPr algn="l">
              <a:lnSpc>
                <a:spcPts val="2985"/>
              </a:lnSpc>
            </a:pPr>
            <a:r>
              <a:rPr lang="en-US" sz="2132">
                <a:solidFill>
                  <a:srgbClr val="000000"/>
                </a:solidFill>
                <a:latin typeface="Fraunces"/>
                <a:ea typeface="Fraunces"/>
                <a:cs typeface="Fraunces"/>
                <a:sym typeface="Fraunces"/>
              </a:rPr>
              <a:t> </a:t>
            </a:r>
            <a:r>
              <a:rPr lang="en-US" sz="2132" b="1">
                <a:solidFill>
                  <a:srgbClr val="000000"/>
                </a:solidFill>
                <a:latin typeface="Fraunces Bold"/>
                <a:ea typeface="Fraunces Bold"/>
                <a:cs typeface="Fraunces Bold"/>
                <a:sym typeface="Fraunces Bold"/>
              </a:rPr>
              <a:t>2. Trực quan hóa:</a:t>
            </a:r>
          </a:p>
          <a:p>
            <a:pPr marL="460458" lvl="1" indent="-230229" algn="l">
              <a:lnSpc>
                <a:spcPts val="2985"/>
              </a:lnSpc>
              <a:buFont typeface="Arial"/>
              <a:buChar char="•"/>
            </a:pPr>
            <a:r>
              <a:rPr lang="en-US" sz="2132">
                <a:solidFill>
                  <a:srgbClr val="000000"/>
                </a:solidFill>
                <a:latin typeface="Fraunces"/>
                <a:ea typeface="Fraunces"/>
                <a:cs typeface="Fraunces"/>
                <a:sym typeface="Fraunces"/>
              </a:rPr>
              <a:t>Giá thực tế: Biểu diễn bằng đường liền nét.</a:t>
            </a:r>
          </a:p>
          <a:p>
            <a:pPr marL="460458" lvl="1" indent="-230229" algn="l">
              <a:lnSpc>
                <a:spcPts val="2985"/>
              </a:lnSpc>
              <a:spcBef>
                <a:spcPct val="0"/>
              </a:spcBef>
              <a:buFont typeface="Arial"/>
              <a:buChar char="•"/>
            </a:pPr>
            <a:r>
              <a:rPr lang="en-US" sz="2132">
                <a:solidFill>
                  <a:srgbClr val="000000"/>
                </a:solidFill>
                <a:latin typeface="Fraunces"/>
                <a:ea typeface="Fraunces"/>
                <a:cs typeface="Fraunces"/>
                <a:sym typeface="Fraunces"/>
              </a:rPr>
              <a:t>Giá dự báo: Biểu diễn bằng đường chấm tròn nổi bật.</a:t>
            </a:r>
          </a:p>
        </p:txBody>
      </p:sp>
      <p:sp>
        <p:nvSpPr>
          <p:cNvPr id="15" name="TextBox 15"/>
          <p:cNvSpPr txBox="1"/>
          <p:nvPr/>
        </p:nvSpPr>
        <p:spPr>
          <a:xfrm>
            <a:off x="1163172" y="3302197"/>
            <a:ext cx="6652389" cy="1841303"/>
          </a:xfrm>
          <a:prstGeom prst="rect">
            <a:avLst/>
          </a:prstGeom>
        </p:spPr>
        <p:txBody>
          <a:bodyPr lIns="0" tIns="0" rIns="0" bIns="0" rtlCol="0" anchor="t">
            <a:spAutoFit/>
          </a:bodyPr>
          <a:lstStyle/>
          <a:p>
            <a:pPr algn="l">
              <a:lnSpc>
                <a:spcPts val="2985"/>
              </a:lnSpc>
            </a:pPr>
            <a:r>
              <a:rPr lang="en-US" sz="2132">
                <a:solidFill>
                  <a:srgbClr val="000000"/>
                </a:solidFill>
                <a:latin typeface="Fraunces"/>
                <a:ea typeface="Fraunces"/>
                <a:cs typeface="Fraunces"/>
                <a:sym typeface="Fraunces"/>
              </a:rPr>
              <a:t> </a:t>
            </a:r>
            <a:r>
              <a:rPr lang="en-US" sz="2132" b="1">
                <a:solidFill>
                  <a:srgbClr val="000000"/>
                </a:solidFill>
                <a:latin typeface="Fraunces Bold"/>
                <a:ea typeface="Fraunces Bold"/>
                <a:cs typeface="Fraunces Bold"/>
                <a:sym typeface="Fraunces Bold"/>
              </a:rPr>
              <a:t>3. Nhận xét:</a:t>
            </a:r>
          </a:p>
          <a:p>
            <a:pPr marL="460458" lvl="1" indent="-230229" algn="l">
              <a:lnSpc>
                <a:spcPts val="2985"/>
              </a:lnSpc>
              <a:buFont typeface="Arial"/>
              <a:buChar char="•"/>
            </a:pPr>
            <a:r>
              <a:rPr lang="en-US" sz="2132">
                <a:solidFill>
                  <a:srgbClr val="000000"/>
                </a:solidFill>
                <a:latin typeface="Fraunces"/>
                <a:ea typeface="Fraunces"/>
                <a:cs typeface="Fraunces"/>
                <a:sym typeface="Fraunces"/>
              </a:rPr>
              <a:t>Mô hình duy trì được xu hướng ổn định.</a:t>
            </a:r>
          </a:p>
          <a:p>
            <a:pPr marL="460458" lvl="1" indent="-230229" algn="l">
              <a:lnSpc>
                <a:spcPts val="2985"/>
              </a:lnSpc>
              <a:buFont typeface="Arial"/>
              <a:buChar char="•"/>
            </a:pPr>
            <a:r>
              <a:rPr lang="en-US" sz="2132">
                <a:solidFill>
                  <a:srgbClr val="000000"/>
                </a:solidFill>
                <a:latin typeface="Fraunces"/>
                <a:ea typeface="Fraunces"/>
                <a:cs typeface="Fraunces"/>
                <a:sym typeface="Fraunces"/>
              </a:rPr>
              <a:t>Dự báo tăng nhẹ sau khi cập nhật dữ liệu.</a:t>
            </a:r>
          </a:p>
          <a:p>
            <a:pPr marL="460458" lvl="1" indent="-230229" algn="l">
              <a:lnSpc>
                <a:spcPts val="2985"/>
              </a:lnSpc>
              <a:spcBef>
                <a:spcPct val="0"/>
              </a:spcBef>
              <a:buFont typeface="Arial"/>
              <a:buChar char="•"/>
            </a:pPr>
            <a:r>
              <a:rPr lang="en-US" sz="2132">
                <a:solidFill>
                  <a:srgbClr val="000000"/>
                </a:solidFill>
                <a:latin typeface="Fraunces"/>
                <a:ea typeface="Fraunces"/>
                <a:cs typeface="Fraunces"/>
                <a:sym typeface="Fraunces"/>
              </a:rPr>
              <a:t>Cho thấy tiềm năng ứng dụng thực tế nếu mô hình được tái huấn luyện định kỳ.</a:t>
            </a:r>
          </a:p>
        </p:txBody>
      </p:sp>
      <p:graphicFrame>
        <p:nvGraphicFramePr>
          <p:cNvPr id="16" name="Table 15">
            <a:extLst>
              <a:ext uri="{FF2B5EF4-FFF2-40B4-BE49-F238E27FC236}">
                <a16:creationId xmlns:a16="http://schemas.microsoft.com/office/drawing/2014/main" id="{EB681414-42B7-5F8C-0B05-7DF8830AA828}"/>
              </a:ext>
            </a:extLst>
          </p:cNvPr>
          <p:cNvGraphicFramePr>
            <a:graphicFrameLocks noGrp="1"/>
          </p:cNvGraphicFramePr>
          <p:nvPr>
            <p:extLst>
              <p:ext uri="{D42A27DB-BD31-4B8C-83A1-F6EECF244321}">
                <p14:modId xmlns:p14="http://schemas.microsoft.com/office/powerpoint/2010/main" val="3186154240"/>
              </p:ext>
            </p:extLst>
          </p:nvPr>
        </p:nvGraphicFramePr>
        <p:xfrm>
          <a:off x="9702560" y="2956981"/>
          <a:ext cx="7007092" cy="2058888"/>
        </p:xfrm>
        <a:graphic>
          <a:graphicData uri="http://schemas.openxmlformats.org/drawingml/2006/table">
            <a:tbl>
              <a:tblPr/>
              <a:tblGrid>
                <a:gridCol w="3503546">
                  <a:extLst>
                    <a:ext uri="{9D8B030D-6E8A-4147-A177-3AD203B41FA5}">
                      <a16:colId xmlns:a16="http://schemas.microsoft.com/office/drawing/2014/main" val="1589596"/>
                    </a:ext>
                  </a:extLst>
                </a:gridCol>
                <a:gridCol w="3503546">
                  <a:extLst>
                    <a:ext uri="{9D8B030D-6E8A-4147-A177-3AD203B41FA5}">
                      <a16:colId xmlns:a16="http://schemas.microsoft.com/office/drawing/2014/main" val="407907795"/>
                    </a:ext>
                  </a:extLst>
                </a:gridCol>
              </a:tblGrid>
              <a:tr h="514722">
                <a:tc>
                  <a:txBody>
                    <a:bodyPr/>
                    <a:lstStyle/>
                    <a:p>
                      <a:pPr algn="ctr"/>
                      <a:r>
                        <a:rPr lang="vi-VN">
                          <a:effectLst/>
                          <a:latin typeface="Fraunces" panose="020B0604020202020204" charset="0"/>
                        </a:rPr>
                        <a:t>Ngày</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a:effectLst/>
                          <a:latin typeface="Fraunces" panose="020B0604020202020204" charset="0"/>
                        </a:rPr>
                        <a:t>Giá đóng cửa dự báo (VNĐ)</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extLst>
                  <a:ext uri="{0D108BD9-81ED-4DB2-BD59-A6C34878D82A}">
                    <a16:rowId xmlns:a16="http://schemas.microsoft.com/office/drawing/2014/main" val="3434729780"/>
                  </a:ext>
                </a:extLst>
              </a:tr>
              <a:tr h="514722">
                <a:tc>
                  <a:txBody>
                    <a:bodyPr/>
                    <a:lstStyle/>
                    <a:p>
                      <a:pPr algn="ctr"/>
                      <a:r>
                        <a:rPr lang="vi-VN" dirty="0">
                          <a:effectLst/>
                          <a:latin typeface="Fraunces" panose="020B0604020202020204" charset="0"/>
                        </a:rPr>
                        <a:t>May 8, 2025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110683.67</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93270583"/>
                  </a:ext>
                </a:extLst>
              </a:tr>
              <a:tr h="514722">
                <a:tc>
                  <a:txBody>
                    <a:bodyPr/>
                    <a:lstStyle/>
                    <a:p>
                      <a:pPr algn="ctr"/>
                      <a:r>
                        <a:rPr lang="vi-VN">
                          <a:effectLst/>
                          <a:latin typeface="Fraunces" panose="020B0604020202020204" charset="0"/>
                        </a:rPr>
                        <a:t>May 9, 2025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110845.5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92443320"/>
                  </a:ext>
                </a:extLst>
              </a:tr>
              <a:tr h="514722">
                <a:tc>
                  <a:txBody>
                    <a:bodyPr/>
                    <a:lstStyle/>
                    <a:p>
                      <a:pPr algn="ctr"/>
                      <a:r>
                        <a:rPr lang="vi-VN">
                          <a:effectLst/>
                          <a:latin typeface="Fraunces" panose="020B0604020202020204" charset="0"/>
                        </a:rPr>
                        <a:t>May 10, 2025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111027.09</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45400114"/>
                  </a:ext>
                </a:extLst>
              </a:tr>
            </a:tbl>
          </a:graphicData>
        </a:graphic>
      </p:graphicFrame>
      <p:sp>
        <p:nvSpPr>
          <p:cNvPr id="17" name="Rectangle 1">
            <a:extLst>
              <a:ext uri="{FF2B5EF4-FFF2-40B4-BE49-F238E27FC236}">
                <a16:creationId xmlns:a16="http://schemas.microsoft.com/office/drawing/2014/main" id="{FAA48D6F-92CD-1729-E752-4FFA086FBE5E}"/>
              </a:ext>
            </a:extLst>
          </p:cNvPr>
          <p:cNvSpPr>
            <a:spLocks noChangeArrowheads="1"/>
          </p:cNvSpPr>
          <p:nvPr/>
        </p:nvSpPr>
        <p:spPr bwMode="auto">
          <a:xfrm>
            <a:off x="10857755" y="3025443"/>
            <a:ext cx="155713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Tree>
  </p:cSld>
  <p:clrMapOvr>
    <a:masterClrMapping/>
  </p:clrMapOvr>
  <p:transition spd="med">
    <p:wipe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100000">
            <a:off x="8515005" y="-553860"/>
            <a:ext cx="5359870" cy="2511321"/>
            <a:chOff x="0" y="0"/>
            <a:chExt cx="1597103" cy="748309"/>
          </a:xfrm>
        </p:grpSpPr>
        <p:sp>
          <p:nvSpPr>
            <p:cNvPr id="3" name="Freeform 3"/>
            <p:cNvSpPr/>
            <p:nvPr/>
          </p:nvSpPr>
          <p:spPr>
            <a:xfrm>
              <a:off x="0" y="0"/>
              <a:ext cx="1597103" cy="748309"/>
            </a:xfrm>
            <a:custGeom>
              <a:avLst/>
              <a:gdLst/>
              <a:ahLst/>
              <a:cxnLst/>
              <a:rect l="l" t="t" r="r" b="b"/>
              <a:pathLst>
                <a:path w="1597103" h="748309">
                  <a:moveTo>
                    <a:pt x="0" y="0"/>
                  </a:moveTo>
                  <a:lnTo>
                    <a:pt x="1597103" y="0"/>
                  </a:lnTo>
                  <a:lnTo>
                    <a:pt x="1597103" y="748309"/>
                  </a:lnTo>
                  <a:lnTo>
                    <a:pt x="0" y="748309"/>
                  </a:lnTo>
                  <a:close/>
                </a:path>
              </a:pathLst>
            </a:custGeom>
            <a:solidFill>
              <a:srgbClr val="0F4984"/>
            </a:solidFill>
          </p:spPr>
        </p:sp>
        <p:sp>
          <p:nvSpPr>
            <p:cNvPr id="4" name="TextBox 4"/>
            <p:cNvSpPr txBox="1"/>
            <p:nvPr/>
          </p:nvSpPr>
          <p:spPr>
            <a:xfrm>
              <a:off x="0" y="-38100"/>
              <a:ext cx="1597103" cy="78640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8100000">
            <a:off x="10669360" y="993471"/>
            <a:ext cx="10132302" cy="2304198"/>
            <a:chOff x="0" y="0"/>
            <a:chExt cx="3019165" cy="686592"/>
          </a:xfrm>
        </p:grpSpPr>
        <p:sp>
          <p:nvSpPr>
            <p:cNvPr id="6" name="Freeform 6"/>
            <p:cNvSpPr/>
            <p:nvPr/>
          </p:nvSpPr>
          <p:spPr>
            <a:xfrm>
              <a:off x="0" y="0"/>
              <a:ext cx="3019165" cy="686592"/>
            </a:xfrm>
            <a:custGeom>
              <a:avLst/>
              <a:gdLst/>
              <a:ahLst/>
              <a:cxnLst/>
              <a:rect l="l" t="t" r="r" b="b"/>
              <a:pathLst>
                <a:path w="3019165" h="686592">
                  <a:moveTo>
                    <a:pt x="0" y="0"/>
                  </a:moveTo>
                  <a:lnTo>
                    <a:pt x="3019165" y="0"/>
                  </a:lnTo>
                  <a:lnTo>
                    <a:pt x="3019165" y="686592"/>
                  </a:lnTo>
                  <a:lnTo>
                    <a:pt x="0" y="686592"/>
                  </a:lnTo>
                  <a:close/>
                </a:path>
              </a:pathLst>
            </a:custGeom>
            <a:solidFill>
              <a:srgbClr val="16599D"/>
            </a:solidFill>
          </p:spPr>
        </p:sp>
        <p:sp>
          <p:nvSpPr>
            <p:cNvPr id="7" name="TextBox 7"/>
            <p:cNvSpPr txBox="1"/>
            <p:nvPr/>
          </p:nvSpPr>
          <p:spPr>
            <a:xfrm>
              <a:off x="0" y="-38100"/>
              <a:ext cx="3019165" cy="72469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8100000">
            <a:off x="15049711" y="-350832"/>
            <a:ext cx="5000402" cy="2304198"/>
            <a:chOff x="0" y="0"/>
            <a:chExt cx="1489991" cy="686592"/>
          </a:xfrm>
        </p:grpSpPr>
        <p:sp>
          <p:nvSpPr>
            <p:cNvPr id="9" name="Freeform 9"/>
            <p:cNvSpPr/>
            <p:nvPr/>
          </p:nvSpPr>
          <p:spPr>
            <a:xfrm>
              <a:off x="0" y="0"/>
              <a:ext cx="1489991" cy="686592"/>
            </a:xfrm>
            <a:custGeom>
              <a:avLst/>
              <a:gdLst/>
              <a:ahLst/>
              <a:cxnLst/>
              <a:rect l="l" t="t" r="r" b="b"/>
              <a:pathLst>
                <a:path w="1489991" h="686592">
                  <a:moveTo>
                    <a:pt x="0" y="0"/>
                  </a:moveTo>
                  <a:lnTo>
                    <a:pt x="1489991" y="0"/>
                  </a:lnTo>
                  <a:lnTo>
                    <a:pt x="1489991" y="686592"/>
                  </a:lnTo>
                  <a:lnTo>
                    <a:pt x="0" y="686592"/>
                  </a:lnTo>
                  <a:close/>
                </a:path>
              </a:pathLst>
            </a:custGeom>
            <a:solidFill>
              <a:srgbClr val="2978C8"/>
            </a:solidFill>
          </p:spPr>
        </p:sp>
        <p:sp>
          <p:nvSpPr>
            <p:cNvPr id="10" name="TextBox 10"/>
            <p:cNvSpPr txBox="1"/>
            <p:nvPr/>
          </p:nvSpPr>
          <p:spPr>
            <a:xfrm>
              <a:off x="0" y="-38100"/>
              <a:ext cx="1489991" cy="72469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700" y="-2781487"/>
            <a:ext cx="18869637" cy="4315108"/>
            <a:chOff x="0" y="0"/>
            <a:chExt cx="4969781" cy="1136489"/>
          </a:xfrm>
        </p:grpSpPr>
        <p:sp>
          <p:nvSpPr>
            <p:cNvPr id="12" name="Freeform 12"/>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13" name="TextBox 13"/>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0461696" y="1701087"/>
            <a:ext cx="6264513" cy="7557213"/>
            <a:chOff x="0" y="0"/>
            <a:chExt cx="812800" cy="980524"/>
          </a:xfrm>
        </p:grpSpPr>
        <p:sp>
          <p:nvSpPr>
            <p:cNvPr id="15" name="Freeform 15"/>
            <p:cNvSpPr/>
            <p:nvPr/>
          </p:nvSpPr>
          <p:spPr>
            <a:xfrm>
              <a:off x="0" y="0"/>
              <a:ext cx="812800" cy="980524"/>
            </a:xfrm>
            <a:custGeom>
              <a:avLst/>
              <a:gdLst/>
              <a:ahLst/>
              <a:cxnLst/>
              <a:rect l="l" t="t" r="r" b="b"/>
              <a:pathLst>
                <a:path w="812800" h="980524">
                  <a:moveTo>
                    <a:pt x="0" y="0"/>
                  </a:moveTo>
                  <a:lnTo>
                    <a:pt x="812800" y="0"/>
                  </a:lnTo>
                  <a:lnTo>
                    <a:pt x="812800" y="980524"/>
                  </a:lnTo>
                  <a:lnTo>
                    <a:pt x="0" y="980524"/>
                  </a:lnTo>
                  <a:close/>
                </a:path>
              </a:pathLst>
            </a:custGeom>
            <a:blipFill>
              <a:blip r:embed="rId2"/>
              <a:stretch>
                <a:fillRect l="-10317" r="-10317"/>
              </a:stretch>
            </a:blipFill>
          </p:spPr>
        </p:sp>
      </p:grpSp>
      <p:grpSp>
        <p:nvGrpSpPr>
          <p:cNvPr id="16" name="Group 16"/>
          <p:cNvGrpSpPr/>
          <p:nvPr/>
        </p:nvGrpSpPr>
        <p:grpSpPr>
          <a:xfrm>
            <a:off x="1973359" y="1028700"/>
            <a:ext cx="10923491" cy="3323590"/>
            <a:chOff x="0" y="0"/>
            <a:chExt cx="14564655" cy="4431453"/>
          </a:xfrm>
        </p:grpSpPr>
        <p:sp>
          <p:nvSpPr>
            <p:cNvPr id="17" name="AutoShape 17"/>
            <p:cNvSpPr/>
            <p:nvPr/>
          </p:nvSpPr>
          <p:spPr>
            <a:xfrm>
              <a:off x="0" y="0"/>
              <a:ext cx="14564655" cy="4431453"/>
            </a:xfrm>
            <a:prstGeom prst="rect">
              <a:avLst/>
            </a:prstGeom>
            <a:solidFill>
              <a:srgbClr val="16599D"/>
            </a:solidFill>
          </p:spPr>
        </p:sp>
        <p:sp>
          <p:nvSpPr>
            <p:cNvPr id="18" name="TextBox 18"/>
            <p:cNvSpPr txBox="1"/>
            <p:nvPr/>
          </p:nvSpPr>
          <p:spPr>
            <a:xfrm>
              <a:off x="546100" y="698500"/>
              <a:ext cx="13348260" cy="3110653"/>
            </a:xfrm>
            <a:prstGeom prst="rect">
              <a:avLst/>
            </a:prstGeom>
          </p:spPr>
          <p:txBody>
            <a:bodyPr lIns="0" tIns="0" rIns="0" bIns="0" rtlCol="0" anchor="t">
              <a:spAutoFit/>
            </a:bodyPr>
            <a:lstStyle/>
            <a:p>
              <a:pPr marL="0" lvl="0" indent="0" algn="r">
                <a:lnSpc>
                  <a:spcPts val="9019"/>
                </a:lnSpc>
              </a:pPr>
              <a:r>
                <a:rPr lang="en-US" sz="8199" b="1">
                  <a:solidFill>
                    <a:srgbClr val="FFFFFF"/>
                  </a:solidFill>
                  <a:latin typeface="Fraunces Bold"/>
                  <a:ea typeface="Fraunces Bold"/>
                  <a:cs typeface="Fraunces Bold"/>
                  <a:sym typeface="Fraunces Bold"/>
                </a:rPr>
                <a:t>CHƯƠNG III:  TRIỂN KHAI RAG</a:t>
              </a:r>
            </a:p>
          </p:txBody>
        </p:sp>
      </p:grpSp>
      <p:grpSp>
        <p:nvGrpSpPr>
          <p:cNvPr id="19" name="Group 19"/>
          <p:cNvGrpSpPr/>
          <p:nvPr/>
        </p:nvGrpSpPr>
        <p:grpSpPr>
          <a:xfrm>
            <a:off x="784197" y="4536082"/>
            <a:ext cx="9087626" cy="4392553"/>
            <a:chOff x="0" y="0"/>
            <a:chExt cx="12116835" cy="5856738"/>
          </a:xfrm>
        </p:grpSpPr>
        <p:sp>
          <p:nvSpPr>
            <p:cNvPr id="20" name="TextBox 20"/>
            <p:cNvSpPr txBox="1"/>
            <p:nvPr/>
          </p:nvSpPr>
          <p:spPr>
            <a:xfrm>
              <a:off x="0" y="-9525"/>
              <a:ext cx="12116835" cy="1341383"/>
            </a:xfrm>
            <a:prstGeom prst="rect">
              <a:avLst/>
            </a:prstGeom>
          </p:spPr>
          <p:txBody>
            <a:bodyPr lIns="0" tIns="0" rIns="0" bIns="0" rtlCol="0" anchor="t">
              <a:spAutoFit/>
            </a:bodyPr>
            <a:lstStyle/>
            <a:p>
              <a:pPr marL="0" lvl="0" indent="0" algn="l">
                <a:lnSpc>
                  <a:spcPts val="4019"/>
                </a:lnSpc>
              </a:pPr>
              <a:r>
                <a:rPr lang="en-US" sz="3349" b="1">
                  <a:solidFill>
                    <a:srgbClr val="000000"/>
                  </a:solidFill>
                  <a:latin typeface="Fraunces Bold"/>
                  <a:ea typeface="Fraunces Bold"/>
                  <a:cs typeface="Fraunces Bold"/>
                  <a:sym typeface="Fraunces Bold"/>
                </a:rPr>
                <a:t>Triển khai hệ thống hỏi đáp tài chính dựa trên mô hình RAG</a:t>
              </a:r>
            </a:p>
          </p:txBody>
        </p:sp>
        <p:sp>
          <p:nvSpPr>
            <p:cNvPr id="21" name="TextBox 21"/>
            <p:cNvSpPr txBox="1"/>
            <p:nvPr/>
          </p:nvSpPr>
          <p:spPr>
            <a:xfrm>
              <a:off x="0" y="1975200"/>
              <a:ext cx="12116835" cy="3881538"/>
            </a:xfrm>
            <a:prstGeom prst="rect">
              <a:avLst/>
            </a:prstGeom>
          </p:spPr>
          <p:txBody>
            <a:bodyPr lIns="0" tIns="0" rIns="0" bIns="0" rtlCol="0" anchor="t">
              <a:spAutoFit/>
            </a:bodyPr>
            <a:lstStyle/>
            <a:p>
              <a:pPr marL="716619" lvl="1" indent="-358310" algn="l">
                <a:lnSpc>
                  <a:spcPts val="4646"/>
                </a:lnSpc>
                <a:buFont typeface="Arial"/>
                <a:buChar char="•"/>
              </a:pPr>
              <a:r>
                <a:rPr lang="en-US" sz="3319">
                  <a:solidFill>
                    <a:srgbClr val="000000"/>
                  </a:solidFill>
                  <a:latin typeface="Fraunces"/>
                  <a:ea typeface="Fraunces"/>
                  <a:cs typeface="Fraunces"/>
                  <a:sym typeface="Fraunces"/>
                </a:rPr>
                <a:t>Xây dựng giao diện Web bằng Streamlit</a:t>
              </a:r>
            </a:p>
            <a:p>
              <a:pPr marL="716619" lvl="1" indent="-358310" algn="l">
                <a:lnSpc>
                  <a:spcPts val="4646"/>
                </a:lnSpc>
                <a:buFont typeface="Arial"/>
                <a:buChar char="•"/>
              </a:pPr>
              <a:r>
                <a:rPr lang="en-US" sz="3319">
                  <a:solidFill>
                    <a:srgbClr val="000000"/>
                  </a:solidFill>
                  <a:latin typeface="Fraunces"/>
                  <a:ea typeface="Fraunces"/>
                  <a:cs typeface="Fraunces"/>
                  <a:sym typeface="Fraunces"/>
                </a:rPr>
                <a:t>Tạo chị mục văn bản bằng FAISS</a:t>
              </a:r>
            </a:p>
            <a:p>
              <a:pPr marL="716619" lvl="1" indent="-358310" algn="l">
                <a:lnSpc>
                  <a:spcPts val="4646"/>
                </a:lnSpc>
                <a:buFont typeface="Arial"/>
                <a:buChar char="•"/>
              </a:pPr>
              <a:r>
                <a:rPr lang="en-US" sz="3319">
                  <a:solidFill>
                    <a:srgbClr val="000000"/>
                  </a:solidFill>
                  <a:latin typeface="Fraunces"/>
                  <a:ea typeface="Fraunces"/>
                  <a:cs typeface="Fraunces"/>
                  <a:sym typeface="Fraunces"/>
                </a:rPr>
                <a:t>Tích hợp mô hình ngôn ngữ lớn để truy xuất và sinh câu trả lời liên quan đến cổ phiếu FPT và CMG</a:t>
              </a:r>
            </a:p>
          </p:txBody>
        </p:sp>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1397"/>
            <a:ext cx="18869637" cy="4315108"/>
            <a:chOff x="0" y="0"/>
            <a:chExt cx="4969781" cy="1136489"/>
          </a:xfrm>
        </p:grpSpPr>
        <p:sp>
          <p:nvSpPr>
            <p:cNvPr id="3" name="Freeform 3"/>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45946" y="938131"/>
            <a:ext cx="8788872" cy="774354"/>
            <a:chOff x="0" y="0"/>
            <a:chExt cx="11718496" cy="1032472"/>
          </a:xfrm>
        </p:grpSpPr>
        <p:grpSp>
          <p:nvGrpSpPr>
            <p:cNvPr id="6" name="Group 6"/>
            <p:cNvGrpSpPr/>
            <p:nvPr/>
          </p:nvGrpSpPr>
          <p:grpSpPr>
            <a:xfrm>
              <a:off x="0" y="0"/>
              <a:ext cx="11718496" cy="1032472"/>
              <a:chOff x="0" y="0"/>
              <a:chExt cx="2314765" cy="203945"/>
            </a:xfrm>
          </p:grpSpPr>
          <p:sp>
            <p:nvSpPr>
              <p:cNvPr id="7" name="Freeform 7"/>
              <p:cNvSpPr/>
              <p:nvPr/>
            </p:nvSpPr>
            <p:spPr>
              <a:xfrm>
                <a:off x="0" y="0"/>
                <a:ext cx="2314765" cy="203945"/>
              </a:xfrm>
              <a:custGeom>
                <a:avLst/>
                <a:gdLst/>
                <a:ahLst/>
                <a:cxnLst/>
                <a:rect l="l" t="t" r="r" b="b"/>
                <a:pathLst>
                  <a:path w="2314765" h="203945">
                    <a:moveTo>
                      <a:pt x="88088" y="0"/>
                    </a:moveTo>
                    <a:lnTo>
                      <a:pt x="2226677" y="0"/>
                    </a:lnTo>
                    <a:cubicBezTo>
                      <a:pt x="2275326" y="0"/>
                      <a:pt x="2314765" y="39438"/>
                      <a:pt x="2314765" y="88088"/>
                    </a:cubicBezTo>
                    <a:lnTo>
                      <a:pt x="2314765" y="115857"/>
                    </a:lnTo>
                    <a:cubicBezTo>
                      <a:pt x="2314765" y="164507"/>
                      <a:pt x="2275326" y="203945"/>
                      <a:pt x="2226677" y="203945"/>
                    </a:cubicBezTo>
                    <a:lnTo>
                      <a:pt x="88088" y="203945"/>
                    </a:lnTo>
                    <a:cubicBezTo>
                      <a:pt x="39438" y="203945"/>
                      <a:pt x="0" y="164507"/>
                      <a:pt x="0" y="115857"/>
                    </a:cubicBezTo>
                    <a:lnTo>
                      <a:pt x="0" y="88088"/>
                    </a:lnTo>
                    <a:cubicBezTo>
                      <a:pt x="0" y="39438"/>
                      <a:pt x="39438" y="0"/>
                      <a:pt x="88088" y="0"/>
                    </a:cubicBezTo>
                    <a:close/>
                  </a:path>
                </a:pathLst>
              </a:custGeom>
              <a:gradFill rotWithShape="1">
                <a:gsLst>
                  <a:gs pos="0">
                    <a:srgbClr val="153953">
                      <a:alpha val="100000"/>
                    </a:srgbClr>
                  </a:gs>
                  <a:gs pos="100000">
                    <a:srgbClr val="065D9B">
                      <a:alpha val="100000"/>
                    </a:srgbClr>
                  </a:gs>
                </a:gsLst>
                <a:lin ang="0"/>
              </a:gradFill>
            </p:spPr>
          </p:sp>
          <p:sp>
            <p:nvSpPr>
              <p:cNvPr id="8" name="TextBox 8"/>
              <p:cNvSpPr txBox="1"/>
              <p:nvPr/>
            </p:nvSpPr>
            <p:spPr>
              <a:xfrm>
                <a:off x="0" y="-38100"/>
                <a:ext cx="2314765" cy="242045"/>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47937" y="97862"/>
              <a:ext cx="11445608" cy="719190"/>
            </a:xfrm>
            <a:prstGeom prst="rect">
              <a:avLst/>
            </a:prstGeom>
          </p:spPr>
          <p:txBody>
            <a:bodyPr lIns="0" tIns="0" rIns="0" bIns="0" rtlCol="0" anchor="t">
              <a:spAutoFit/>
            </a:bodyPr>
            <a:lstStyle/>
            <a:p>
              <a:pPr algn="ctr">
                <a:lnSpc>
                  <a:spcPts val="4525"/>
                </a:lnSpc>
                <a:spcBef>
                  <a:spcPct val="0"/>
                </a:spcBef>
              </a:pPr>
              <a:r>
                <a:rPr lang="en-US" sz="3232" b="1">
                  <a:solidFill>
                    <a:srgbClr val="FFFFFF"/>
                  </a:solidFill>
                  <a:latin typeface="Fraunces Bold"/>
                  <a:ea typeface="Fraunces Bold"/>
                  <a:cs typeface="Fraunces Bold"/>
                  <a:sym typeface="Fraunces Bold"/>
                </a:rPr>
                <a:t>1. Xây dựng giao diện Web với Streamlit </a:t>
              </a:r>
            </a:p>
          </p:txBody>
        </p:sp>
      </p:grpSp>
      <p:sp>
        <p:nvSpPr>
          <p:cNvPr id="10" name="TextBox 10"/>
          <p:cNvSpPr txBox="1"/>
          <p:nvPr/>
        </p:nvSpPr>
        <p:spPr>
          <a:xfrm>
            <a:off x="2262107" y="2036824"/>
            <a:ext cx="4201288" cy="471805"/>
          </a:xfrm>
          <a:prstGeom prst="rect">
            <a:avLst/>
          </a:prstGeom>
        </p:spPr>
        <p:txBody>
          <a:bodyPr lIns="0" tIns="0" rIns="0" bIns="0" rtlCol="0" anchor="t">
            <a:spAutoFit/>
          </a:bodyPr>
          <a:lstStyle/>
          <a:p>
            <a:pPr algn="l">
              <a:lnSpc>
                <a:spcPts val="3919"/>
              </a:lnSpc>
              <a:spcBef>
                <a:spcPct val="0"/>
              </a:spcBef>
            </a:pPr>
            <a:r>
              <a:rPr lang="en-US" sz="2799" b="1">
                <a:solidFill>
                  <a:srgbClr val="0F5995"/>
                </a:solidFill>
                <a:latin typeface="Fraunces Bold"/>
                <a:ea typeface="Fraunces Bold"/>
                <a:cs typeface="Fraunces Bold"/>
                <a:sym typeface="Fraunces Bold"/>
              </a:rPr>
              <a:t>CÁC BƯỚC XÂY DỰNG: </a:t>
            </a:r>
          </a:p>
        </p:txBody>
      </p:sp>
      <p:sp>
        <p:nvSpPr>
          <p:cNvPr id="11" name="Freeform 11"/>
          <p:cNvSpPr/>
          <p:nvPr/>
        </p:nvSpPr>
        <p:spPr>
          <a:xfrm>
            <a:off x="7215312" y="2581062"/>
            <a:ext cx="692264" cy="683610"/>
          </a:xfrm>
          <a:custGeom>
            <a:avLst/>
            <a:gdLst/>
            <a:ahLst/>
            <a:cxnLst/>
            <a:rect l="l" t="t" r="r" b="b"/>
            <a:pathLst>
              <a:path w="692264" h="683610">
                <a:moveTo>
                  <a:pt x="0" y="0"/>
                </a:moveTo>
                <a:lnTo>
                  <a:pt x="692263" y="0"/>
                </a:lnTo>
                <a:lnTo>
                  <a:pt x="692263" y="683610"/>
                </a:lnTo>
                <a:lnTo>
                  <a:pt x="0" y="683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215312" y="3555820"/>
            <a:ext cx="692264" cy="683610"/>
          </a:xfrm>
          <a:custGeom>
            <a:avLst/>
            <a:gdLst/>
            <a:ahLst/>
            <a:cxnLst/>
            <a:rect l="l" t="t" r="r" b="b"/>
            <a:pathLst>
              <a:path w="692264" h="683610">
                <a:moveTo>
                  <a:pt x="0" y="0"/>
                </a:moveTo>
                <a:lnTo>
                  <a:pt x="692263" y="0"/>
                </a:lnTo>
                <a:lnTo>
                  <a:pt x="692263" y="683610"/>
                </a:lnTo>
                <a:lnTo>
                  <a:pt x="0" y="683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8131063" y="2626367"/>
            <a:ext cx="8351065" cy="593001"/>
            <a:chOff x="0" y="0"/>
            <a:chExt cx="11134753" cy="790667"/>
          </a:xfrm>
        </p:grpSpPr>
        <p:grpSp>
          <p:nvGrpSpPr>
            <p:cNvPr id="14" name="Group 14"/>
            <p:cNvGrpSpPr/>
            <p:nvPr/>
          </p:nvGrpSpPr>
          <p:grpSpPr>
            <a:xfrm>
              <a:off x="0" y="0"/>
              <a:ext cx="11134753" cy="790667"/>
              <a:chOff x="0" y="0"/>
              <a:chExt cx="2233741" cy="158616"/>
            </a:xfrm>
          </p:grpSpPr>
          <p:sp>
            <p:nvSpPr>
              <p:cNvPr id="15" name="Freeform 15"/>
              <p:cNvSpPr/>
              <p:nvPr/>
            </p:nvSpPr>
            <p:spPr>
              <a:xfrm>
                <a:off x="0" y="0"/>
                <a:ext cx="2233742" cy="158616"/>
              </a:xfrm>
              <a:custGeom>
                <a:avLst/>
                <a:gdLst/>
                <a:ahLst/>
                <a:cxnLst/>
                <a:rect l="l" t="t" r="r" b="b"/>
                <a:pathLst>
                  <a:path w="2233742" h="158616">
                    <a:moveTo>
                      <a:pt x="79308" y="0"/>
                    </a:moveTo>
                    <a:lnTo>
                      <a:pt x="2154434" y="0"/>
                    </a:lnTo>
                    <a:cubicBezTo>
                      <a:pt x="2198234" y="0"/>
                      <a:pt x="2233742" y="35507"/>
                      <a:pt x="2233742" y="79308"/>
                    </a:cubicBezTo>
                    <a:lnTo>
                      <a:pt x="2233742" y="79308"/>
                    </a:lnTo>
                    <a:cubicBezTo>
                      <a:pt x="2233742" y="100342"/>
                      <a:pt x="2225386" y="120514"/>
                      <a:pt x="2210513" y="135387"/>
                    </a:cubicBezTo>
                    <a:cubicBezTo>
                      <a:pt x="2195640" y="150260"/>
                      <a:pt x="2175467" y="158616"/>
                      <a:pt x="2154434" y="158616"/>
                    </a:cubicBezTo>
                    <a:lnTo>
                      <a:pt x="79308" y="158616"/>
                    </a:lnTo>
                    <a:cubicBezTo>
                      <a:pt x="58274" y="158616"/>
                      <a:pt x="38102" y="150260"/>
                      <a:pt x="23229" y="135387"/>
                    </a:cubicBezTo>
                    <a:cubicBezTo>
                      <a:pt x="8356" y="120514"/>
                      <a:pt x="0" y="100342"/>
                      <a:pt x="0" y="79308"/>
                    </a:cubicBezTo>
                    <a:lnTo>
                      <a:pt x="0" y="79308"/>
                    </a:lnTo>
                    <a:cubicBezTo>
                      <a:pt x="0" y="58274"/>
                      <a:pt x="8356" y="38102"/>
                      <a:pt x="23229" y="23229"/>
                    </a:cubicBezTo>
                    <a:cubicBezTo>
                      <a:pt x="38102" y="8356"/>
                      <a:pt x="58274" y="0"/>
                      <a:pt x="79308" y="0"/>
                    </a:cubicBezTo>
                    <a:close/>
                  </a:path>
                </a:pathLst>
              </a:custGeom>
              <a:solidFill>
                <a:srgbClr val="0071BC"/>
              </a:solidFill>
            </p:spPr>
          </p:sp>
          <p:sp>
            <p:nvSpPr>
              <p:cNvPr id="16" name="TextBox 16"/>
              <p:cNvSpPr txBox="1"/>
              <p:nvPr/>
            </p:nvSpPr>
            <p:spPr>
              <a:xfrm>
                <a:off x="0" y="-38100"/>
                <a:ext cx="2233741" cy="196716"/>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45550" y="123911"/>
              <a:ext cx="10875459" cy="454642"/>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Fraunces Bold"/>
                  <a:ea typeface="Fraunces Bold"/>
                  <a:cs typeface="Fraunces Bold"/>
                  <a:sym typeface="Fraunces Bold"/>
                </a:rPr>
                <a:t>1.Thiết lập cấu hình giao diện thông qua st.set_page_config</a:t>
              </a:r>
            </a:p>
          </p:txBody>
        </p:sp>
      </p:grpSp>
      <p:grpSp>
        <p:nvGrpSpPr>
          <p:cNvPr id="18" name="Group 18"/>
          <p:cNvGrpSpPr/>
          <p:nvPr/>
        </p:nvGrpSpPr>
        <p:grpSpPr>
          <a:xfrm>
            <a:off x="8131063" y="3603976"/>
            <a:ext cx="8351065" cy="587298"/>
            <a:chOff x="0" y="0"/>
            <a:chExt cx="11134753" cy="783064"/>
          </a:xfrm>
        </p:grpSpPr>
        <p:grpSp>
          <p:nvGrpSpPr>
            <p:cNvPr id="19" name="Group 19"/>
            <p:cNvGrpSpPr/>
            <p:nvPr/>
          </p:nvGrpSpPr>
          <p:grpSpPr>
            <a:xfrm>
              <a:off x="0" y="0"/>
              <a:ext cx="11134753" cy="783064"/>
              <a:chOff x="0" y="0"/>
              <a:chExt cx="2233741" cy="157090"/>
            </a:xfrm>
          </p:grpSpPr>
          <p:sp>
            <p:nvSpPr>
              <p:cNvPr id="20" name="Freeform 20"/>
              <p:cNvSpPr/>
              <p:nvPr/>
            </p:nvSpPr>
            <p:spPr>
              <a:xfrm>
                <a:off x="0" y="0"/>
                <a:ext cx="2233742" cy="157090"/>
              </a:xfrm>
              <a:custGeom>
                <a:avLst/>
                <a:gdLst/>
                <a:ahLst/>
                <a:cxnLst/>
                <a:rect l="l" t="t" r="r" b="b"/>
                <a:pathLst>
                  <a:path w="2233742" h="157090">
                    <a:moveTo>
                      <a:pt x="78545" y="0"/>
                    </a:moveTo>
                    <a:lnTo>
                      <a:pt x="2155196" y="0"/>
                    </a:lnTo>
                    <a:cubicBezTo>
                      <a:pt x="2176028" y="0"/>
                      <a:pt x="2196006" y="8275"/>
                      <a:pt x="2210736" y="23005"/>
                    </a:cubicBezTo>
                    <a:cubicBezTo>
                      <a:pt x="2225466" y="37735"/>
                      <a:pt x="2233742" y="57714"/>
                      <a:pt x="2233742" y="78545"/>
                    </a:cubicBezTo>
                    <a:lnTo>
                      <a:pt x="2233742" y="78545"/>
                    </a:lnTo>
                    <a:cubicBezTo>
                      <a:pt x="2233742" y="99377"/>
                      <a:pt x="2225466" y="119355"/>
                      <a:pt x="2210736" y="134085"/>
                    </a:cubicBezTo>
                    <a:cubicBezTo>
                      <a:pt x="2196006" y="148815"/>
                      <a:pt x="2176028" y="157090"/>
                      <a:pt x="2155196" y="157090"/>
                    </a:cubicBezTo>
                    <a:lnTo>
                      <a:pt x="78545" y="157090"/>
                    </a:lnTo>
                    <a:cubicBezTo>
                      <a:pt x="57714" y="157090"/>
                      <a:pt x="37735" y="148815"/>
                      <a:pt x="23005" y="134085"/>
                    </a:cubicBezTo>
                    <a:cubicBezTo>
                      <a:pt x="8275" y="119355"/>
                      <a:pt x="0" y="99377"/>
                      <a:pt x="0" y="78545"/>
                    </a:cubicBezTo>
                    <a:lnTo>
                      <a:pt x="0" y="78545"/>
                    </a:lnTo>
                    <a:cubicBezTo>
                      <a:pt x="0" y="57714"/>
                      <a:pt x="8275" y="37735"/>
                      <a:pt x="23005" y="23005"/>
                    </a:cubicBezTo>
                    <a:cubicBezTo>
                      <a:pt x="37735" y="8275"/>
                      <a:pt x="57714" y="0"/>
                      <a:pt x="78545" y="0"/>
                    </a:cubicBezTo>
                    <a:close/>
                  </a:path>
                </a:pathLst>
              </a:custGeom>
              <a:solidFill>
                <a:srgbClr val="0071BC"/>
              </a:solidFill>
            </p:spPr>
          </p:sp>
          <p:sp>
            <p:nvSpPr>
              <p:cNvPr id="21" name="TextBox 21"/>
              <p:cNvSpPr txBox="1"/>
              <p:nvPr/>
            </p:nvSpPr>
            <p:spPr>
              <a:xfrm>
                <a:off x="0" y="-38100"/>
                <a:ext cx="2233741" cy="195190"/>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45550" y="133436"/>
              <a:ext cx="10875459" cy="437514"/>
            </a:xfrm>
            <a:prstGeom prst="rect">
              <a:avLst/>
            </a:prstGeom>
          </p:spPr>
          <p:txBody>
            <a:bodyPr lIns="0" tIns="0" rIns="0" bIns="0" rtlCol="0" anchor="t">
              <a:spAutoFit/>
            </a:bodyPr>
            <a:lstStyle/>
            <a:p>
              <a:pPr algn="ctr">
                <a:lnSpc>
                  <a:spcPts val="2889"/>
                </a:lnSpc>
                <a:spcBef>
                  <a:spcPct val="0"/>
                </a:spcBef>
              </a:pPr>
              <a:r>
                <a:rPr lang="en-US" sz="2063" b="1">
                  <a:solidFill>
                    <a:srgbClr val="FFFFFF"/>
                  </a:solidFill>
                  <a:latin typeface="Fraunces Bold"/>
                  <a:ea typeface="Fraunces Bold"/>
                  <a:cs typeface="Fraunces Bold"/>
                  <a:sym typeface="Fraunces Bold"/>
                </a:rPr>
                <a:t>2.Tùy chỉnh sidebar bằng HTML/CSS trong st.markdown</a:t>
              </a:r>
            </a:p>
          </p:txBody>
        </p:sp>
      </p:grpSp>
      <p:grpSp>
        <p:nvGrpSpPr>
          <p:cNvPr id="23" name="Group 23"/>
          <p:cNvGrpSpPr/>
          <p:nvPr/>
        </p:nvGrpSpPr>
        <p:grpSpPr>
          <a:xfrm>
            <a:off x="2262107" y="3219367"/>
            <a:ext cx="4333179" cy="1316563"/>
            <a:chOff x="0" y="0"/>
            <a:chExt cx="5777572" cy="1755418"/>
          </a:xfrm>
        </p:grpSpPr>
        <p:grpSp>
          <p:nvGrpSpPr>
            <p:cNvPr id="24" name="Group 24"/>
            <p:cNvGrpSpPr/>
            <p:nvPr/>
          </p:nvGrpSpPr>
          <p:grpSpPr>
            <a:xfrm>
              <a:off x="0" y="0"/>
              <a:ext cx="5777572" cy="1755418"/>
              <a:chOff x="0" y="0"/>
              <a:chExt cx="1029071" cy="312666"/>
            </a:xfrm>
          </p:grpSpPr>
          <p:sp>
            <p:nvSpPr>
              <p:cNvPr id="25" name="Freeform 25"/>
              <p:cNvSpPr/>
              <p:nvPr/>
            </p:nvSpPr>
            <p:spPr>
              <a:xfrm>
                <a:off x="0" y="0"/>
                <a:ext cx="1029071" cy="312666"/>
              </a:xfrm>
              <a:custGeom>
                <a:avLst/>
                <a:gdLst/>
                <a:ahLst/>
                <a:cxnLst/>
                <a:rect l="l" t="t" r="r" b="b"/>
                <a:pathLst>
                  <a:path w="1029071" h="312666">
                    <a:moveTo>
                      <a:pt x="156333" y="0"/>
                    </a:moveTo>
                    <a:lnTo>
                      <a:pt x="872738" y="0"/>
                    </a:lnTo>
                    <a:cubicBezTo>
                      <a:pt x="914201" y="0"/>
                      <a:pt x="953964" y="16471"/>
                      <a:pt x="983283" y="45789"/>
                    </a:cubicBezTo>
                    <a:cubicBezTo>
                      <a:pt x="1012601" y="75107"/>
                      <a:pt x="1029071" y="114871"/>
                      <a:pt x="1029071" y="156333"/>
                    </a:cubicBezTo>
                    <a:lnTo>
                      <a:pt x="1029071" y="156333"/>
                    </a:lnTo>
                    <a:cubicBezTo>
                      <a:pt x="1029071" y="197795"/>
                      <a:pt x="1012601" y="237559"/>
                      <a:pt x="983283" y="266877"/>
                    </a:cubicBezTo>
                    <a:cubicBezTo>
                      <a:pt x="953964" y="296195"/>
                      <a:pt x="914201" y="312666"/>
                      <a:pt x="872738" y="312666"/>
                    </a:cubicBezTo>
                    <a:lnTo>
                      <a:pt x="156333" y="312666"/>
                    </a:lnTo>
                    <a:cubicBezTo>
                      <a:pt x="114871" y="312666"/>
                      <a:pt x="75107" y="296195"/>
                      <a:pt x="45789" y="266877"/>
                    </a:cubicBezTo>
                    <a:cubicBezTo>
                      <a:pt x="16471" y="237559"/>
                      <a:pt x="0" y="197795"/>
                      <a:pt x="0" y="156333"/>
                    </a:cubicBezTo>
                    <a:lnTo>
                      <a:pt x="0" y="156333"/>
                    </a:lnTo>
                    <a:cubicBezTo>
                      <a:pt x="0" y="114871"/>
                      <a:pt x="16471" y="75107"/>
                      <a:pt x="45789" y="45789"/>
                    </a:cubicBezTo>
                    <a:cubicBezTo>
                      <a:pt x="75107" y="16471"/>
                      <a:pt x="114871" y="0"/>
                      <a:pt x="156333" y="0"/>
                    </a:cubicBezTo>
                    <a:close/>
                  </a:path>
                </a:pathLst>
              </a:custGeom>
              <a:gradFill rotWithShape="1">
                <a:gsLst>
                  <a:gs pos="0">
                    <a:srgbClr val="153953">
                      <a:alpha val="100000"/>
                    </a:srgbClr>
                  </a:gs>
                  <a:gs pos="100000">
                    <a:srgbClr val="065D9B">
                      <a:alpha val="100000"/>
                    </a:srgbClr>
                  </a:gs>
                </a:gsLst>
                <a:lin ang="0"/>
              </a:gradFill>
            </p:spPr>
          </p:sp>
          <p:sp>
            <p:nvSpPr>
              <p:cNvPr id="26" name="TextBox 26"/>
              <p:cNvSpPr txBox="1"/>
              <p:nvPr/>
            </p:nvSpPr>
            <p:spPr>
              <a:xfrm>
                <a:off x="0" y="-38100"/>
                <a:ext cx="1029071" cy="350766"/>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23635" y="125323"/>
              <a:ext cx="5643030" cy="1391192"/>
            </a:xfrm>
            <a:prstGeom prst="rect">
              <a:avLst/>
            </a:prstGeom>
          </p:spPr>
          <p:txBody>
            <a:bodyPr lIns="0" tIns="0" rIns="0" bIns="0" rtlCol="0" anchor="t">
              <a:spAutoFit/>
            </a:bodyPr>
            <a:lstStyle/>
            <a:p>
              <a:pPr algn="ctr">
                <a:lnSpc>
                  <a:spcPts val="4243"/>
                </a:lnSpc>
                <a:spcBef>
                  <a:spcPct val="0"/>
                </a:spcBef>
              </a:pPr>
              <a:r>
                <a:rPr lang="en-US" sz="3030" b="1">
                  <a:solidFill>
                    <a:srgbClr val="FFFFFF"/>
                  </a:solidFill>
                  <a:latin typeface="Fraunces Bold"/>
                  <a:ea typeface="Fraunces Bold"/>
                  <a:cs typeface="Fraunces Bold"/>
                  <a:sym typeface="Fraunces Bold"/>
                </a:rPr>
                <a:t>Cấu trúc ứng dụng (streamlit_app.py)</a:t>
              </a:r>
            </a:p>
          </p:txBody>
        </p:sp>
      </p:grpSp>
      <p:sp>
        <p:nvSpPr>
          <p:cNvPr id="28" name="Freeform 28"/>
          <p:cNvSpPr/>
          <p:nvPr/>
        </p:nvSpPr>
        <p:spPr>
          <a:xfrm>
            <a:off x="7215312" y="4545766"/>
            <a:ext cx="692264" cy="683610"/>
          </a:xfrm>
          <a:custGeom>
            <a:avLst/>
            <a:gdLst/>
            <a:ahLst/>
            <a:cxnLst/>
            <a:rect l="l" t="t" r="r" b="b"/>
            <a:pathLst>
              <a:path w="692264" h="683610">
                <a:moveTo>
                  <a:pt x="0" y="0"/>
                </a:moveTo>
                <a:lnTo>
                  <a:pt x="692263" y="0"/>
                </a:lnTo>
                <a:lnTo>
                  <a:pt x="692263" y="683610"/>
                </a:lnTo>
                <a:lnTo>
                  <a:pt x="0" y="683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9" name="Group 29"/>
          <p:cNvGrpSpPr/>
          <p:nvPr/>
        </p:nvGrpSpPr>
        <p:grpSpPr>
          <a:xfrm>
            <a:off x="8131063" y="4593922"/>
            <a:ext cx="8351065" cy="946423"/>
            <a:chOff x="0" y="0"/>
            <a:chExt cx="11134753" cy="1261897"/>
          </a:xfrm>
        </p:grpSpPr>
        <p:grpSp>
          <p:nvGrpSpPr>
            <p:cNvPr id="30" name="Group 30"/>
            <p:cNvGrpSpPr/>
            <p:nvPr/>
          </p:nvGrpSpPr>
          <p:grpSpPr>
            <a:xfrm>
              <a:off x="0" y="0"/>
              <a:ext cx="11134753" cy="1261897"/>
              <a:chOff x="0" y="0"/>
              <a:chExt cx="2233741" cy="253149"/>
            </a:xfrm>
          </p:grpSpPr>
          <p:sp>
            <p:nvSpPr>
              <p:cNvPr id="31" name="Freeform 31"/>
              <p:cNvSpPr/>
              <p:nvPr/>
            </p:nvSpPr>
            <p:spPr>
              <a:xfrm>
                <a:off x="0" y="0"/>
                <a:ext cx="2233742" cy="253149"/>
              </a:xfrm>
              <a:custGeom>
                <a:avLst/>
                <a:gdLst/>
                <a:ahLst/>
                <a:cxnLst/>
                <a:rect l="l" t="t" r="r" b="b"/>
                <a:pathLst>
                  <a:path w="2233742" h="253149">
                    <a:moveTo>
                      <a:pt x="91283" y="0"/>
                    </a:moveTo>
                    <a:lnTo>
                      <a:pt x="2142459" y="0"/>
                    </a:lnTo>
                    <a:cubicBezTo>
                      <a:pt x="2192873" y="0"/>
                      <a:pt x="2233742" y="40869"/>
                      <a:pt x="2233742" y="91283"/>
                    </a:cubicBezTo>
                    <a:lnTo>
                      <a:pt x="2233742" y="161866"/>
                    </a:lnTo>
                    <a:cubicBezTo>
                      <a:pt x="2233742" y="212280"/>
                      <a:pt x="2192873" y="253149"/>
                      <a:pt x="2142459" y="253149"/>
                    </a:cubicBezTo>
                    <a:lnTo>
                      <a:pt x="91283" y="253149"/>
                    </a:lnTo>
                    <a:cubicBezTo>
                      <a:pt x="40869" y="253149"/>
                      <a:pt x="0" y="212280"/>
                      <a:pt x="0" y="161866"/>
                    </a:cubicBezTo>
                    <a:lnTo>
                      <a:pt x="0" y="91283"/>
                    </a:lnTo>
                    <a:cubicBezTo>
                      <a:pt x="0" y="40869"/>
                      <a:pt x="40869" y="0"/>
                      <a:pt x="91283" y="0"/>
                    </a:cubicBezTo>
                    <a:close/>
                  </a:path>
                </a:pathLst>
              </a:custGeom>
              <a:solidFill>
                <a:srgbClr val="0071BC"/>
              </a:solidFill>
            </p:spPr>
          </p:sp>
          <p:sp>
            <p:nvSpPr>
              <p:cNvPr id="32" name="TextBox 32"/>
              <p:cNvSpPr txBox="1"/>
              <p:nvPr/>
            </p:nvSpPr>
            <p:spPr>
              <a:xfrm>
                <a:off x="0" y="-38100"/>
                <a:ext cx="2233741" cy="291249"/>
              </a:xfrm>
              <a:prstGeom prst="rect">
                <a:avLst/>
              </a:prstGeom>
            </p:spPr>
            <p:txBody>
              <a:bodyPr lIns="50800" tIns="50800" rIns="50800" bIns="50800" rtlCol="0" anchor="ctr"/>
              <a:lstStyle/>
              <a:p>
                <a:pPr algn="ctr">
                  <a:lnSpc>
                    <a:spcPts val="2660"/>
                  </a:lnSpc>
                </a:pPr>
                <a:endParaRPr/>
              </a:p>
            </p:txBody>
          </p:sp>
        </p:grpSp>
        <p:sp>
          <p:nvSpPr>
            <p:cNvPr id="33" name="TextBox 33"/>
            <p:cNvSpPr txBox="1"/>
            <p:nvPr/>
          </p:nvSpPr>
          <p:spPr>
            <a:xfrm>
              <a:off x="45550" y="133436"/>
              <a:ext cx="10875459" cy="916347"/>
            </a:xfrm>
            <a:prstGeom prst="rect">
              <a:avLst/>
            </a:prstGeom>
          </p:spPr>
          <p:txBody>
            <a:bodyPr lIns="0" tIns="0" rIns="0" bIns="0" rtlCol="0" anchor="t">
              <a:spAutoFit/>
            </a:bodyPr>
            <a:lstStyle/>
            <a:p>
              <a:pPr algn="ctr">
                <a:lnSpc>
                  <a:spcPts val="2889"/>
                </a:lnSpc>
                <a:spcBef>
                  <a:spcPct val="0"/>
                </a:spcBef>
              </a:pPr>
              <a:r>
                <a:rPr lang="en-US" sz="2063" b="1">
                  <a:solidFill>
                    <a:srgbClr val="FFFFFF"/>
                  </a:solidFill>
                  <a:latin typeface="Fraunces Bold"/>
                  <a:ea typeface="Fraunces Bold"/>
                  <a:cs typeface="Fraunces Bold"/>
                  <a:sym typeface="Fraunces Bold"/>
                </a:rPr>
                <a:t>3.Định tuyến động bằng st.query_params, quản lý trạng thái với st.session_state</a:t>
              </a:r>
            </a:p>
          </p:txBody>
        </p:sp>
      </p:grpSp>
      <p:sp>
        <p:nvSpPr>
          <p:cNvPr id="34" name="Freeform 34"/>
          <p:cNvSpPr/>
          <p:nvPr/>
        </p:nvSpPr>
        <p:spPr>
          <a:xfrm>
            <a:off x="7215312" y="6142362"/>
            <a:ext cx="692264" cy="683610"/>
          </a:xfrm>
          <a:custGeom>
            <a:avLst/>
            <a:gdLst/>
            <a:ahLst/>
            <a:cxnLst/>
            <a:rect l="l" t="t" r="r" b="b"/>
            <a:pathLst>
              <a:path w="692264" h="683610">
                <a:moveTo>
                  <a:pt x="0" y="0"/>
                </a:moveTo>
                <a:lnTo>
                  <a:pt x="692263" y="0"/>
                </a:lnTo>
                <a:lnTo>
                  <a:pt x="692263" y="683610"/>
                </a:lnTo>
                <a:lnTo>
                  <a:pt x="0" y="683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a:off x="7215312" y="7132308"/>
            <a:ext cx="692264" cy="683610"/>
          </a:xfrm>
          <a:custGeom>
            <a:avLst/>
            <a:gdLst/>
            <a:ahLst/>
            <a:cxnLst/>
            <a:rect l="l" t="t" r="r" b="b"/>
            <a:pathLst>
              <a:path w="692264" h="683610">
                <a:moveTo>
                  <a:pt x="0" y="0"/>
                </a:moveTo>
                <a:lnTo>
                  <a:pt x="692263" y="0"/>
                </a:lnTo>
                <a:lnTo>
                  <a:pt x="692263" y="683610"/>
                </a:lnTo>
                <a:lnTo>
                  <a:pt x="0" y="683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6" name="Group 36"/>
          <p:cNvGrpSpPr/>
          <p:nvPr/>
        </p:nvGrpSpPr>
        <p:grpSpPr>
          <a:xfrm>
            <a:off x="8256465" y="6185683"/>
            <a:ext cx="8351065" cy="596967"/>
            <a:chOff x="0" y="0"/>
            <a:chExt cx="11134753" cy="795956"/>
          </a:xfrm>
        </p:grpSpPr>
        <p:grpSp>
          <p:nvGrpSpPr>
            <p:cNvPr id="37" name="Group 37"/>
            <p:cNvGrpSpPr/>
            <p:nvPr/>
          </p:nvGrpSpPr>
          <p:grpSpPr>
            <a:xfrm>
              <a:off x="0" y="0"/>
              <a:ext cx="11134753" cy="795956"/>
              <a:chOff x="0" y="0"/>
              <a:chExt cx="2233741" cy="159677"/>
            </a:xfrm>
          </p:grpSpPr>
          <p:sp>
            <p:nvSpPr>
              <p:cNvPr id="38" name="Freeform 38"/>
              <p:cNvSpPr/>
              <p:nvPr/>
            </p:nvSpPr>
            <p:spPr>
              <a:xfrm>
                <a:off x="0" y="0"/>
                <a:ext cx="2233742" cy="159677"/>
              </a:xfrm>
              <a:custGeom>
                <a:avLst/>
                <a:gdLst/>
                <a:ahLst/>
                <a:cxnLst/>
                <a:rect l="l" t="t" r="r" b="b"/>
                <a:pathLst>
                  <a:path w="2233742" h="159677">
                    <a:moveTo>
                      <a:pt x="79838" y="0"/>
                    </a:moveTo>
                    <a:lnTo>
                      <a:pt x="2153903" y="0"/>
                    </a:lnTo>
                    <a:cubicBezTo>
                      <a:pt x="2197997" y="0"/>
                      <a:pt x="2233742" y="35745"/>
                      <a:pt x="2233742" y="79838"/>
                    </a:cubicBezTo>
                    <a:lnTo>
                      <a:pt x="2233742" y="79838"/>
                    </a:lnTo>
                    <a:cubicBezTo>
                      <a:pt x="2233742" y="101013"/>
                      <a:pt x="2225330" y="121320"/>
                      <a:pt x="2210358" y="136293"/>
                    </a:cubicBezTo>
                    <a:cubicBezTo>
                      <a:pt x="2195385" y="151265"/>
                      <a:pt x="2175078" y="159677"/>
                      <a:pt x="2153903" y="159677"/>
                    </a:cubicBezTo>
                    <a:lnTo>
                      <a:pt x="79838" y="159677"/>
                    </a:lnTo>
                    <a:cubicBezTo>
                      <a:pt x="58664" y="159677"/>
                      <a:pt x="38357" y="151265"/>
                      <a:pt x="23384" y="136293"/>
                    </a:cubicBezTo>
                    <a:cubicBezTo>
                      <a:pt x="8412" y="121320"/>
                      <a:pt x="0" y="101013"/>
                      <a:pt x="0" y="79838"/>
                    </a:cubicBezTo>
                    <a:lnTo>
                      <a:pt x="0" y="79838"/>
                    </a:lnTo>
                    <a:cubicBezTo>
                      <a:pt x="0" y="58664"/>
                      <a:pt x="8412" y="38357"/>
                      <a:pt x="23384" y="23384"/>
                    </a:cubicBezTo>
                    <a:cubicBezTo>
                      <a:pt x="38357" y="8412"/>
                      <a:pt x="58664" y="0"/>
                      <a:pt x="79838" y="0"/>
                    </a:cubicBezTo>
                    <a:close/>
                  </a:path>
                </a:pathLst>
              </a:custGeom>
              <a:solidFill>
                <a:srgbClr val="0071BC"/>
              </a:solidFill>
            </p:spPr>
          </p:sp>
          <p:sp>
            <p:nvSpPr>
              <p:cNvPr id="39" name="TextBox 39"/>
              <p:cNvSpPr txBox="1"/>
              <p:nvPr/>
            </p:nvSpPr>
            <p:spPr>
              <a:xfrm>
                <a:off x="0" y="-38100"/>
                <a:ext cx="2233741" cy="197777"/>
              </a:xfrm>
              <a:prstGeom prst="rect">
                <a:avLst/>
              </a:prstGeom>
            </p:spPr>
            <p:txBody>
              <a:bodyPr lIns="50800" tIns="50800" rIns="50800" bIns="50800" rtlCol="0" anchor="ctr"/>
              <a:lstStyle/>
              <a:p>
                <a:pPr algn="ctr">
                  <a:lnSpc>
                    <a:spcPts val="2660"/>
                  </a:lnSpc>
                </a:pPr>
                <a:endParaRPr/>
              </a:p>
            </p:txBody>
          </p:sp>
        </p:grpSp>
        <p:sp>
          <p:nvSpPr>
            <p:cNvPr id="40" name="TextBox 40"/>
            <p:cNvSpPr txBox="1"/>
            <p:nvPr/>
          </p:nvSpPr>
          <p:spPr>
            <a:xfrm>
              <a:off x="45550" y="123911"/>
              <a:ext cx="10875459" cy="459931"/>
            </a:xfrm>
            <a:prstGeom prst="rect">
              <a:avLst/>
            </a:prstGeom>
          </p:spPr>
          <p:txBody>
            <a:bodyPr lIns="0" tIns="0" rIns="0" bIns="0" rtlCol="0" anchor="t">
              <a:spAutoFit/>
            </a:bodyPr>
            <a:lstStyle/>
            <a:p>
              <a:pPr algn="l">
                <a:lnSpc>
                  <a:spcPts val="2940"/>
                </a:lnSpc>
                <a:spcBef>
                  <a:spcPct val="0"/>
                </a:spcBef>
              </a:pPr>
              <a:r>
                <a:rPr lang="en-US" sz="2100" b="1">
                  <a:solidFill>
                    <a:srgbClr val="FFFFFF"/>
                  </a:solidFill>
                  <a:latin typeface="Fraunces Bold"/>
                  <a:ea typeface="Fraunces Bold"/>
                  <a:cs typeface="Fraunces Bold"/>
                  <a:sym typeface="Fraunces Bold"/>
                </a:rPr>
                <a:t>  1. chatbot_page(): Giao diện hỏi đáp AI.</a:t>
              </a:r>
            </a:p>
          </p:txBody>
        </p:sp>
      </p:grpSp>
      <p:grpSp>
        <p:nvGrpSpPr>
          <p:cNvPr id="41" name="Group 41"/>
          <p:cNvGrpSpPr/>
          <p:nvPr/>
        </p:nvGrpSpPr>
        <p:grpSpPr>
          <a:xfrm>
            <a:off x="8256465" y="7165276"/>
            <a:ext cx="8351065" cy="587298"/>
            <a:chOff x="0" y="0"/>
            <a:chExt cx="11134753" cy="783064"/>
          </a:xfrm>
        </p:grpSpPr>
        <p:grpSp>
          <p:nvGrpSpPr>
            <p:cNvPr id="42" name="Group 42"/>
            <p:cNvGrpSpPr/>
            <p:nvPr/>
          </p:nvGrpSpPr>
          <p:grpSpPr>
            <a:xfrm>
              <a:off x="0" y="0"/>
              <a:ext cx="11134753" cy="783064"/>
              <a:chOff x="0" y="0"/>
              <a:chExt cx="2233741" cy="157090"/>
            </a:xfrm>
          </p:grpSpPr>
          <p:sp>
            <p:nvSpPr>
              <p:cNvPr id="43" name="Freeform 43"/>
              <p:cNvSpPr/>
              <p:nvPr/>
            </p:nvSpPr>
            <p:spPr>
              <a:xfrm>
                <a:off x="0" y="0"/>
                <a:ext cx="2233742" cy="157090"/>
              </a:xfrm>
              <a:custGeom>
                <a:avLst/>
                <a:gdLst/>
                <a:ahLst/>
                <a:cxnLst/>
                <a:rect l="l" t="t" r="r" b="b"/>
                <a:pathLst>
                  <a:path w="2233742" h="157090">
                    <a:moveTo>
                      <a:pt x="78545" y="0"/>
                    </a:moveTo>
                    <a:lnTo>
                      <a:pt x="2155196" y="0"/>
                    </a:lnTo>
                    <a:cubicBezTo>
                      <a:pt x="2176028" y="0"/>
                      <a:pt x="2196006" y="8275"/>
                      <a:pt x="2210736" y="23005"/>
                    </a:cubicBezTo>
                    <a:cubicBezTo>
                      <a:pt x="2225466" y="37735"/>
                      <a:pt x="2233742" y="57714"/>
                      <a:pt x="2233742" y="78545"/>
                    </a:cubicBezTo>
                    <a:lnTo>
                      <a:pt x="2233742" y="78545"/>
                    </a:lnTo>
                    <a:cubicBezTo>
                      <a:pt x="2233742" y="99377"/>
                      <a:pt x="2225466" y="119355"/>
                      <a:pt x="2210736" y="134085"/>
                    </a:cubicBezTo>
                    <a:cubicBezTo>
                      <a:pt x="2196006" y="148815"/>
                      <a:pt x="2176028" y="157090"/>
                      <a:pt x="2155196" y="157090"/>
                    </a:cubicBezTo>
                    <a:lnTo>
                      <a:pt x="78545" y="157090"/>
                    </a:lnTo>
                    <a:cubicBezTo>
                      <a:pt x="57714" y="157090"/>
                      <a:pt x="37735" y="148815"/>
                      <a:pt x="23005" y="134085"/>
                    </a:cubicBezTo>
                    <a:cubicBezTo>
                      <a:pt x="8275" y="119355"/>
                      <a:pt x="0" y="99377"/>
                      <a:pt x="0" y="78545"/>
                    </a:cubicBezTo>
                    <a:lnTo>
                      <a:pt x="0" y="78545"/>
                    </a:lnTo>
                    <a:cubicBezTo>
                      <a:pt x="0" y="57714"/>
                      <a:pt x="8275" y="37735"/>
                      <a:pt x="23005" y="23005"/>
                    </a:cubicBezTo>
                    <a:cubicBezTo>
                      <a:pt x="37735" y="8275"/>
                      <a:pt x="57714" y="0"/>
                      <a:pt x="78545" y="0"/>
                    </a:cubicBezTo>
                    <a:close/>
                  </a:path>
                </a:pathLst>
              </a:custGeom>
              <a:solidFill>
                <a:srgbClr val="0071BC"/>
              </a:solidFill>
            </p:spPr>
          </p:sp>
          <p:sp>
            <p:nvSpPr>
              <p:cNvPr id="44" name="TextBox 44"/>
              <p:cNvSpPr txBox="1"/>
              <p:nvPr/>
            </p:nvSpPr>
            <p:spPr>
              <a:xfrm>
                <a:off x="0" y="-38100"/>
                <a:ext cx="2233741" cy="195190"/>
              </a:xfrm>
              <a:prstGeom prst="rect">
                <a:avLst/>
              </a:prstGeom>
            </p:spPr>
            <p:txBody>
              <a:bodyPr lIns="50800" tIns="50800" rIns="50800" bIns="50800" rtlCol="0" anchor="ctr"/>
              <a:lstStyle/>
              <a:p>
                <a:pPr algn="ctr">
                  <a:lnSpc>
                    <a:spcPts val="2660"/>
                  </a:lnSpc>
                </a:pPr>
                <a:endParaRPr/>
              </a:p>
            </p:txBody>
          </p:sp>
        </p:grpSp>
        <p:sp>
          <p:nvSpPr>
            <p:cNvPr id="45" name="TextBox 45"/>
            <p:cNvSpPr txBox="1"/>
            <p:nvPr/>
          </p:nvSpPr>
          <p:spPr>
            <a:xfrm>
              <a:off x="45550" y="133436"/>
              <a:ext cx="10875459" cy="437514"/>
            </a:xfrm>
            <a:prstGeom prst="rect">
              <a:avLst/>
            </a:prstGeom>
          </p:spPr>
          <p:txBody>
            <a:bodyPr lIns="0" tIns="0" rIns="0" bIns="0" rtlCol="0" anchor="t">
              <a:spAutoFit/>
            </a:bodyPr>
            <a:lstStyle/>
            <a:p>
              <a:pPr algn="ctr">
                <a:lnSpc>
                  <a:spcPts val="2889"/>
                </a:lnSpc>
                <a:spcBef>
                  <a:spcPct val="0"/>
                </a:spcBef>
              </a:pPr>
              <a:r>
                <a:rPr lang="en-US" sz="2063" b="1">
                  <a:solidFill>
                    <a:srgbClr val="FFFFFF"/>
                  </a:solidFill>
                  <a:latin typeface="Fraunces Bold"/>
                  <a:ea typeface="Fraunces Bold"/>
                  <a:cs typeface="Fraunces Bold"/>
                  <a:sym typeface="Fraunces Bold"/>
                </a:rPr>
                <a:t>2.sales_dashboard_page(): Trực quan hóa dữ liệu kinh doanh.</a:t>
              </a:r>
            </a:p>
          </p:txBody>
        </p:sp>
      </p:grpSp>
      <p:grpSp>
        <p:nvGrpSpPr>
          <p:cNvPr id="46" name="Group 46"/>
          <p:cNvGrpSpPr/>
          <p:nvPr/>
        </p:nvGrpSpPr>
        <p:grpSpPr>
          <a:xfrm>
            <a:off x="2387509" y="6484167"/>
            <a:ext cx="4333179" cy="777807"/>
            <a:chOff x="0" y="0"/>
            <a:chExt cx="5777572" cy="1037076"/>
          </a:xfrm>
        </p:grpSpPr>
        <p:grpSp>
          <p:nvGrpSpPr>
            <p:cNvPr id="47" name="Group 47"/>
            <p:cNvGrpSpPr/>
            <p:nvPr/>
          </p:nvGrpSpPr>
          <p:grpSpPr>
            <a:xfrm>
              <a:off x="0" y="0"/>
              <a:ext cx="5777572" cy="1037076"/>
              <a:chOff x="0" y="0"/>
              <a:chExt cx="1029071" cy="184719"/>
            </a:xfrm>
          </p:grpSpPr>
          <p:sp>
            <p:nvSpPr>
              <p:cNvPr id="48" name="Freeform 48"/>
              <p:cNvSpPr/>
              <p:nvPr/>
            </p:nvSpPr>
            <p:spPr>
              <a:xfrm>
                <a:off x="0" y="0"/>
                <a:ext cx="1029071" cy="184719"/>
              </a:xfrm>
              <a:custGeom>
                <a:avLst/>
                <a:gdLst/>
                <a:ahLst/>
                <a:cxnLst/>
                <a:rect l="l" t="t" r="r" b="b"/>
                <a:pathLst>
                  <a:path w="1029071" h="184719">
                    <a:moveTo>
                      <a:pt x="92359" y="0"/>
                    </a:moveTo>
                    <a:lnTo>
                      <a:pt x="936712" y="0"/>
                    </a:lnTo>
                    <a:cubicBezTo>
                      <a:pt x="961207" y="0"/>
                      <a:pt x="984699" y="9731"/>
                      <a:pt x="1002020" y="27051"/>
                    </a:cubicBezTo>
                    <a:cubicBezTo>
                      <a:pt x="1019341" y="44372"/>
                      <a:pt x="1029071" y="67864"/>
                      <a:pt x="1029071" y="92359"/>
                    </a:cubicBezTo>
                    <a:lnTo>
                      <a:pt x="1029071" y="92359"/>
                    </a:lnTo>
                    <a:cubicBezTo>
                      <a:pt x="1029071" y="143368"/>
                      <a:pt x="987721" y="184719"/>
                      <a:pt x="936712" y="184719"/>
                    </a:cubicBezTo>
                    <a:lnTo>
                      <a:pt x="92359" y="184719"/>
                    </a:lnTo>
                    <a:cubicBezTo>
                      <a:pt x="67864" y="184719"/>
                      <a:pt x="44372" y="174988"/>
                      <a:pt x="27051" y="157667"/>
                    </a:cubicBezTo>
                    <a:cubicBezTo>
                      <a:pt x="9731" y="140347"/>
                      <a:pt x="0" y="116855"/>
                      <a:pt x="0" y="92359"/>
                    </a:cubicBezTo>
                    <a:lnTo>
                      <a:pt x="0" y="92359"/>
                    </a:lnTo>
                    <a:cubicBezTo>
                      <a:pt x="0" y="67864"/>
                      <a:pt x="9731" y="44372"/>
                      <a:pt x="27051" y="27051"/>
                    </a:cubicBezTo>
                    <a:cubicBezTo>
                      <a:pt x="44372" y="9731"/>
                      <a:pt x="67864" y="0"/>
                      <a:pt x="92359" y="0"/>
                    </a:cubicBezTo>
                    <a:close/>
                  </a:path>
                </a:pathLst>
              </a:custGeom>
              <a:gradFill rotWithShape="1">
                <a:gsLst>
                  <a:gs pos="0">
                    <a:srgbClr val="153953">
                      <a:alpha val="100000"/>
                    </a:srgbClr>
                  </a:gs>
                  <a:gs pos="100000">
                    <a:srgbClr val="065D9B">
                      <a:alpha val="100000"/>
                    </a:srgbClr>
                  </a:gs>
                </a:gsLst>
                <a:lin ang="0"/>
              </a:gradFill>
            </p:spPr>
          </p:sp>
          <p:sp>
            <p:nvSpPr>
              <p:cNvPr id="49" name="TextBox 49"/>
              <p:cNvSpPr txBox="1"/>
              <p:nvPr/>
            </p:nvSpPr>
            <p:spPr>
              <a:xfrm>
                <a:off x="0" y="-38100"/>
                <a:ext cx="1029071" cy="222819"/>
              </a:xfrm>
              <a:prstGeom prst="rect">
                <a:avLst/>
              </a:prstGeom>
            </p:spPr>
            <p:txBody>
              <a:bodyPr lIns="50800" tIns="50800" rIns="50800" bIns="50800" rtlCol="0" anchor="ctr"/>
              <a:lstStyle/>
              <a:p>
                <a:pPr algn="ctr">
                  <a:lnSpc>
                    <a:spcPts val="2659"/>
                  </a:lnSpc>
                </a:pPr>
                <a:endParaRPr/>
              </a:p>
            </p:txBody>
          </p:sp>
        </p:grpSp>
        <p:sp>
          <p:nvSpPr>
            <p:cNvPr id="50" name="TextBox 50"/>
            <p:cNvSpPr txBox="1"/>
            <p:nvPr/>
          </p:nvSpPr>
          <p:spPr>
            <a:xfrm>
              <a:off x="23635" y="125323"/>
              <a:ext cx="5643030" cy="672851"/>
            </a:xfrm>
            <a:prstGeom prst="rect">
              <a:avLst/>
            </a:prstGeom>
          </p:spPr>
          <p:txBody>
            <a:bodyPr lIns="0" tIns="0" rIns="0" bIns="0" rtlCol="0" anchor="t">
              <a:spAutoFit/>
            </a:bodyPr>
            <a:lstStyle/>
            <a:p>
              <a:pPr algn="ctr">
                <a:lnSpc>
                  <a:spcPts val="4243"/>
                </a:lnSpc>
                <a:spcBef>
                  <a:spcPct val="0"/>
                </a:spcBef>
              </a:pPr>
              <a:r>
                <a:rPr lang="en-US" sz="3030" b="1">
                  <a:solidFill>
                    <a:srgbClr val="FFFFFF"/>
                  </a:solidFill>
                  <a:latin typeface="Fraunces Bold"/>
                  <a:ea typeface="Fraunces Bold"/>
                  <a:cs typeface="Fraunces Bold"/>
                  <a:sym typeface="Fraunces Bold"/>
                </a:rPr>
                <a:t>Module chức năng</a:t>
              </a:r>
            </a:p>
          </p:txBody>
        </p:sp>
      </p:grpSp>
      <p:sp>
        <p:nvSpPr>
          <p:cNvPr id="51" name="Freeform 51"/>
          <p:cNvSpPr/>
          <p:nvPr/>
        </p:nvSpPr>
        <p:spPr>
          <a:xfrm>
            <a:off x="7215312" y="8838749"/>
            <a:ext cx="692264" cy="683610"/>
          </a:xfrm>
          <a:custGeom>
            <a:avLst/>
            <a:gdLst/>
            <a:ahLst/>
            <a:cxnLst/>
            <a:rect l="l" t="t" r="r" b="b"/>
            <a:pathLst>
              <a:path w="692264" h="683610">
                <a:moveTo>
                  <a:pt x="0" y="0"/>
                </a:moveTo>
                <a:lnTo>
                  <a:pt x="692263" y="0"/>
                </a:lnTo>
                <a:lnTo>
                  <a:pt x="692263" y="683610"/>
                </a:lnTo>
                <a:lnTo>
                  <a:pt x="0" y="683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2" name="Group 52"/>
          <p:cNvGrpSpPr/>
          <p:nvPr/>
        </p:nvGrpSpPr>
        <p:grpSpPr>
          <a:xfrm>
            <a:off x="8256465" y="8631264"/>
            <a:ext cx="8351065" cy="966683"/>
            <a:chOff x="0" y="0"/>
            <a:chExt cx="11134753" cy="1288910"/>
          </a:xfrm>
        </p:grpSpPr>
        <p:grpSp>
          <p:nvGrpSpPr>
            <p:cNvPr id="53" name="Group 53"/>
            <p:cNvGrpSpPr/>
            <p:nvPr/>
          </p:nvGrpSpPr>
          <p:grpSpPr>
            <a:xfrm>
              <a:off x="0" y="0"/>
              <a:ext cx="11134753" cy="1288910"/>
              <a:chOff x="0" y="0"/>
              <a:chExt cx="2233741" cy="258568"/>
            </a:xfrm>
          </p:grpSpPr>
          <p:sp>
            <p:nvSpPr>
              <p:cNvPr id="54" name="Freeform 54"/>
              <p:cNvSpPr/>
              <p:nvPr/>
            </p:nvSpPr>
            <p:spPr>
              <a:xfrm>
                <a:off x="0" y="0"/>
                <a:ext cx="2233742" cy="258568"/>
              </a:xfrm>
              <a:custGeom>
                <a:avLst/>
                <a:gdLst/>
                <a:ahLst/>
                <a:cxnLst/>
                <a:rect l="l" t="t" r="r" b="b"/>
                <a:pathLst>
                  <a:path w="2233742" h="258568">
                    <a:moveTo>
                      <a:pt x="91283" y="0"/>
                    </a:moveTo>
                    <a:lnTo>
                      <a:pt x="2142459" y="0"/>
                    </a:lnTo>
                    <a:cubicBezTo>
                      <a:pt x="2192873" y="0"/>
                      <a:pt x="2233742" y="40869"/>
                      <a:pt x="2233742" y="91283"/>
                    </a:cubicBezTo>
                    <a:lnTo>
                      <a:pt x="2233742" y="167285"/>
                    </a:lnTo>
                    <a:cubicBezTo>
                      <a:pt x="2233742" y="217699"/>
                      <a:pt x="2192873" y="258568"/>
                      <a:pt x="2142459" y="258568"/>
                    </a:cubicBezTo>
                    <a:lnTo>
                      <a:pt x="91283" y="258568"/>
                    </a:lnTo>
                    <a:cubicBezTo>
                      <a:pt x="40869" y="258568"/>
                      <a:pt x="0" y="217699"/>
                      <a:pt x="0" y="167285"/>
                    </a:cubicBezTo>
                    <a:lnTo>
                      <a:pt x="0" y="91283"/>
                    </a:lnTo>
                    <a:cubicBezTo>
                      <a:pt x="0" y="40869"/>
                      <a:pt x="40869" y="0"/>
                      <a:pt x="91283" y="0"/>
                    </a:cubicBezTo>
                    <a:close/>
                  </a:path>
                </a:pathLst>
              </a:custGeom>
              <a:solidFill>
                <a:srgbClr val="0071BC"/>
              </a:solidFill>
            </p:spPr>
          </p:sp>
          <p:sp>
            <p:nvSpPr>
              <p:cNvPr id="55" name="TextBox 55"/>
              <p:cNvSpPr txBox="1"/>
              <p:nvPr/>
            </p:nvSpPr>
            <p:spPr>
              <a:xfrm>
                <a:off x="0" y="-38100"/>
                <a:ext cx="2233741" cy="296668"/>
              </a:xfrm>
              <a:prstGeom prst="rect">
                <a:avLst/>
              </a:prstGeom>
            </p:spPr>
            <p:txBody>
              <a:bodyPr lIns="50800" tIns="50800" rIns="50800" bIns="50800" rtlCol="0" anchor="ctr"/>
              <a:lstStyle/>
              <a:p>
                <a:pPr algn="ctr">
                  <a:lnSpc>
                    <a:spcPts val="2660"/>
                  </a:lnSpc>
                </a:pPr>
                <a:endParaRPr/>
              </a:p>
            </p:txBody>
          </p:sp>
        </p:grpSp>
        <p:sp>
          <p:nvSpPr>
            <p:cNvPr id="56" name="TextBox 56"/>
            <p:cNvSpPr txBox="1"/>
            <p:nvPr/>
          </p:nvSpPr>
          <p:spPr>
            <a:xfrm>
              <a:off x="45550" y="123911"/>
              <a:ext cx="10875459" cy="952885"/>
            </a:xfrm>
            <a:prstGeom prst="rect">
              <a:avLst/>
            </a:prstGeom>
          </p:spPr>
          <p:txBody>
            <a:bodyPr lIns="0" tIns="0" rIns="0" bIns="0" rtlCol="0" anchor="t">
              <a:spAutoFit/>
            </a:bodyPr>
            <a:lstStyle/>
            <a:p>
              <a:pPr algn="ctr">
                <a:lnSpc>
                  <a:spcPts val="2940"/>
                </a:lnSpc>
              </a:pPr>
              <a:r>
                <a:rPr lang="en-US" sz="2100" b="1">
                  <a:solidFill>
                    <a:srgbClr val="FFFFFF"/>
                  </a:solidFill>
                  <a:latin typeface="Fraunces Bold"/>
                  <a:ea typeface="Fraunces Bold"/>
                  <a:cs typeface="Fraunces Bold"/>
                  <a:sym typeface="Fraunces Bold"/>
                </a:rPr>
                <a:t>Tông màu gradient, hiệu ứng hover, bố cục linh hoạt</a:t>
              </a:r>
            </a:p>
            <a:p>
              <a:pPr algn="ctr">
                <a:lnSpc>
                  <a:spcPts val="2940"/>
                </a:lnSpc>
                <a:spcBef>
                  <a:spcPct val="0"/>
                </a:spcBef>
              </a:pPr>
              <a:r>
                <a:rPr lang="en-US" sz="2100" b="1">
                  <a:solidFill>
                    <a:srgbClr val="FFFFFF"/>
                  </a:solidFill>
                  <a:latin typeface="Fraunces Bold"/>
                  <a:ea typeface="Fraunces Bold"/>
                  <a:cs typeface="Fraunces Bold"/>
                  <a:sym typeface="Fraunces Bold"/>
                </a:rPr>
                <a:t>cho đa thiết bị.</a:t>
              </a:r>
            </a:p>
          </p:txBody>
        </p:sp>
      </p:grpSp>
      <p:grpSp>
        <p:nvGrpSpPr>
          <p:cNvPr id="57" name="Group 57"/>
          <p:cNvGrpSpPr/>
          <p:nvPr/>
        </p:nvGrpSpPr>
        <p:grpSpPr>
          <a:xfrm>
            <a:off x="2387509" y="8744552"/>
            <a:ext cx="4333179" cy="777807"/>
            <a:chOff x="0" y="0"/>
            <a:chExt cx="5777572" cy="1037076"/>
          </a:xfrm>
        </p:grpSpPr>
        <p:grpSp>
          <p:nvGrpSpPr>
            <p:cNvPr id="58" name="Group 58"/>
            <p:cNvGrpSpPr/>
            <p:nvPr/>
          </p:nvGrpSpPr>
          <p:grpSpPr>
            <a:xfrm>
              <a:off x="0" y="0"/>
              <a:ext cx="5777572" cy="1037076"/>
              <a:chOff x="0" y="0"/>
              <a:chExt cx="1029071" cy="184719"/>
            </a:xfrm>
          </p:grpSpPr>
          <p:sp>
            <p:nvSpPr>
              <p:cNvPr id="59" name="Freeform 59"/>
              <p:cNvSpPr/>
              <p:nvPr/>
            </p:nvSpPr>
            <p:spPr>
              <a:xfrm>
                <a:off x="0" y="0"/>
                <a:ext cx="1029071" cy="184719"/>
              </a:xfrm>
              <a:custGeom>
                <a:avLst/>
                <a:gdLst/>
                <a:ahLst/>
                <a:cxnLst/>
                <a:rect l="l" t="t" r="r" b="b"/>
                <a:pathLst>
                  <a:path w="1029071" h="184719">
                    <a:moveTo>
                      <a:pt x="92359" y="0"/>
                    </a:moveTo>
                    <a:lnTo>
                      <a:pt x="936712" y="0"/>
                    </a:lnTo>
                    <a:cubicBezTo>
                      <a:pt x="961207" y="0"/>
                      <a:pt x="984699" y="9731"/>
                      <a:pt x="1002020" y="27051"/>
                    </a:cubicBezTo>
                    <a:cubicBezTo>
                      <a:pt x="1019341" y="44372"/>
                      <a:pt x="1029071" y="67864"/>
                      <a:pt x="1029071" y="92359"/>
                    </a:cubicBezTo>
                    <a:lnTo>
                      <a:pt x="1029071" y="92359"/>
                    </a:lnTo>
                    <a:cubicBezTo>
                      <a:pt x="1029071" y="143368"/>
                      <a:pt x="987721" y="184719"/>
                      <a:pt x="936712" y="184719"/>
                    </a:cubicBezTo>
                    <a:lnTo>
                      <a:pt x="92359" y="184719"/>
                    </a:lnTo>
                    <a:cubicBezTo>
                      <a:pt x="67864" y="184719"/>
                      <a:pt x="44372" y="174988"/>
                      <a:pt x="27051" y="157667"/>
                    </a:cubicBezTo>
                    <a:cubicBezTo>
                      <a:pt x="9731" y="140347"/>
                      <a:pt x="0" y="116855"/>
                      <a:pt x="0" y="92359"/>
                    </a:cubicBezTo>
                    <a:lnTo>
                      <a:pt x="0" y="92359"/>
                    </a:lnTo>
                    <a:cubicBezTo>
                      <a:pt x="0" y="67864"/>
                      <a:pt x="9731" y="44372"/>
                      <a:pt x="27051" y="27051"/>
                    </a:cubicBezTo>
                    <a:cubicBezTo>
                      <a:pt x="44372" y="9731"/>
                      <a:pt x="67864" y="0"/>
                      <a:pt x="92359" y="0"/>
                    </a:cubicBezTo>
                    <a:close/>
                  </a:path>
                </a:pathLst>
              </a:custGeom>
              <a:gradFill rotWithShape="1">
                <a:gsLst>
                  <a:gs pos="0">
                    <a:srgbClr val="153953">
                      <a:alpha val="100000"/>
                    </a:srgbClr>
                  </a:gs>
                  <a:gs pos="100000">
                    <a:srgbClr val="065D9B">
                      <a:alpha val="100000"/>
                    </a:srgbClr>
                  </a:gs>
                </a:gsLst>
                <a:lin ang="0"/>
              </a:gradFill>
            </p:spPr>
          </p:sp>
          <p:sp>
            <p:nvSpPr>
              <p:cNvPr id="60" name="TextBox 60"/>
              <p:cNvSpPr txBox="1"/>
              <p:nvPr/>
            </p:nvSpPr>
            <p:spPr>
              <a:xfrm>
                <a:off x="0" y="-38100"/>
                <a:ext cx="1029071" cy="222819"/>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23635" y="125323"/>
              <a:ext cx="5643030" cy="672851"/>
            </a:xfrm>
            <a:prstGeom prst="rect">
              <a:avLst/>
            </a:prstGeom>
          </p:spPr>
          <p:txBody>
            <a:bodyPr lIns="0" tIns="0" rIns="0" bIns="0" rtlCol="0" anchor="t">
              <a:spAutoFit/>
            </a:bodyPr>
            <a:lstStyle/>
            <a:p>
              <a:pPr algn="ctr">
                <a:lnSpc>
                  <a:spcPts val="4243"/>
                </a:lnSpc>
                <a:spcBef>
                  <a:spcPct val="0"/>
                </a:spcBef>
              </a:pPr>
              <a:r>
                <a:rPr lang="en-US" sz="3030" b="1">
                  <a:solidFill>
                    <a:srgbClr val="FFFFFF"/>
                  </a:solidFill>
                  <a:latin typeface="Fraunces Bold"/>
                  <a:ea typeface="Fraunces Bold"/>
                  <a:cs typeface="Fraunces Bold"/>
                  <a:sym typeface="Fraunces Bold"/>
                </a:rPr>
                <a:t>UI/UX</a:t>
              </a:r>
            </a:p>
          </p:txBody>
        </p:sp>
      </p:gr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1397"/>
            <a:ext cx="18869637" cy="4315108"/>
            <a:chOff x="0" y="0"/>
            <a:chExt cx="4969781" cy="1136489"/>
          </a:xfrm>
        </p:grpSpPr>
        <p:sp>
          <p:nvSpPr>
            <p:cNvPr id="3" name="Freeform 3"/>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62504" y="561894"/>
            <a:ext cx="5307558" cy="774354"/>
            <a:chOff x="0" y="0"/>
            <a:chExt cx="7076743" cy="1032473"/>
          </a:xfrm>
        </p:grpSpPr>
        <p:grpSp>
          <p:nvGrpSpPr>
            <p:cNvPr id="6" name="Group 6"/>
            <p:cNvGrpSpPr/>
            <p:nvPr/>
          </p:nvGrpSpPr>
          <p:grpSpPr>
            <a:xfrm>
              <a:off x="0" y="0"/>
              <a:ext cx="7076743" cy="1032473"/>
              <a:chOff x="0" y="0"/>
              <a:chExt cx="1397875" cy="203945"/>
            </a:xfrm>
          </p:grpSpPr>
          <p:sp>
            <p:nvSpPr>
              <p:cNvPr id="7" name="Freeform 7"/>
              <p:cNvSpPr/>
              <p:nvPr/>
            </p:nvSpPr>
            <p:spPr>
              <a:xfrm>
                <a:off x="0" y="0"/>
                <a:ext cx="1397875" cy="203945"/>
              </a:xfrm>
              <a:custGeom>
                <a:avLst/>
                <a:gdLst/>
                <a:ahLst/>
                <a:cxnLst/>
                <a:rect l="l" t="t" r="r" b="b"/>
                <a:pathLst>
                  <a:path w="1397875" h="203945">
                    <a:moveTo>
                      <a:pt x="101973" y="0"/>
                    </a:moveTo>
                    <a:lnTo>
                      <a:pt x="1295903" y="0"/>
                    </a:lnTo>
                    <a:cubicBezTo>
                      <a:pt x="1352221" y="0"/>
                      <a:pt x="1397875" y="45655"/>
                      <a:pt x="1397875" y="101973"/>
                    </a:cubicBezTo>
                    <a:lnTo>
                      <a:pt x="1397875" y="101973"/>
                    </a:lnTo>
                    <a:cubicBezTo>
                      <a:pt x="1397875" y="158291"/>
                      <a:pt x="1352221" y="203945"/>
                      <a:pt x="1295903" y="203945"/>
                    </a:cubicBezTo>
                    <a:lnTo>
                      <a:pt x="101973" y="203945"/>
                    </a:lnTo>
                    <a:cubicBezTo>
                      <a:pt x="45655" y="203945"/>
                      <a:pt x="0" y="158291"/>
                      <a:pt x="0" y="101973"/>
                    </a:cubicBezTo>
                    <a:lnTo>
                      <a:pt x="0" y="101973"/>
                    </a:lnTo>
                    <a:cubicBezTo>
                      <a:pt x="0" y="45655"/>
                      <a:pt x="45655" y="0"/>
                      <a:pt x="101973" y="0"/>
                    </a:cubicBezTo>
                    <a:close/>
                  </a:path>
                </a:pathLst>
              </a:custGeom>
              <a:gradFill rotWithShape="1">
                <a:gsLst>
                  <a:gs pos="0">
                    <a:srgbClr val="153953">
                      <a:alpha val="100000"/>
                    </a:srgbClr>
                  </a:gs>
                  <a:gs pos="100000">
                    <a:srgbClr val="065D9B">
                      <a:alpha val="100000"/>
                    </a:srgbClr>
                  </a:gs>
                </a:gsLst>
                <a:lin ang="0"/>
              </a:gradFill>
            </p:spPr>
          </p:sp>
          <p:sp>
            <p:nvSpPr>
              <p:cNvPr id="8" name="TextBox 8"/>
              <p:cNvSpPr txBox="1"/>
              <p:nvPr/>
            </p:nvSpPr>
            <p:spPr>
              <a:xfrm>
                <a:off x="0" y="-38100"/>
                <a:ext cx="1397875" cy="242045"/>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28949" y="97862"/>
              <a:ext cx="6911948" cy="719191"/>
            </a:xfrm>
            <a:prstGeom prst="rect">
              <a:avLst/>
            </a:prstGeom>
          </p:spPr>
          <p:txBody>
            <a:bodyPr lIns="0" tIns="0" rIns="0" bIns="0" rtlCol="0" anchor="t">
              <a:spAutoFit/>
            </a:bodyPr>
            <a:lstStyle/>
            <a:p>
              <a:pPr algn="l">
                <a:lnSpc>
                  <a:spcPts val="4525"/>
                </a:lnSpc>
                <a:spcBef>
                  <a:spcPct val="0"/>
                </a:spcBef>
              </a:pPr>
              <a:r>
                <a:rPr lang="en-US" sz="3232" b="1">
                  <a:solidFill>
                    <a:srgbClr val="FFFFFF"/>
                  </a:solidFill>
                  <a:latin typeface="Fraunces Bold"/>
                  <a:ea typeface="Fraunces Bold"/>
                  <a:cs typeface="Fraunces Bold"/>
                  <a:sym typeface="Fraunces Bold"/>
                </a:rPr>
                <a:t>   2. Hệ thống Chatbot </a:t>
              </a:r>
            </a:p>
          </p:txBody>
        </p:sp>
      </p:grpSp>
      <p:sp>
        <p:nvSpPr>
          <p:cNvPr id="10" name="Freeform 10"/>
          <p:cNvSpPr/>
          <p:nvPr/>
        </p:nvSpPr>
        <p:spPr>
          <a:xfrm>
            <a:off x="462504" y="5143500"/>
            <a:ext cx="8596717" cy="4379206"/>
          </a:xfrm>
          <a:custGeom>
            <a:avLst/>
            <a:gdLst/>
            <a:ahLst/>
            <a:cxnLst/>
            <a:rect l="l" t="t" r="r" b="b"/>
            <a:pathLst>
              <a:path w="8596717" h="4379206">
                <a:moveTo>
                  <a:pt x="0" y="0"/>
                </a:moveTo>
                <a:lnTo>
                  <a:pt x="8596717" y="0"/>
                </a:lnTo>
                <a:lnTo>
                  <a:pt x="8596717" y="4379206"/>
                </a:lnTo>
                <a:lnTo>
                  <a:pt x="0" y="4379206"/>
                </a:lnTo>
                <a:lnTo>
                  <a:pt x="0" y="0"/>
                </a:lnTo>
                <a:close/>
              </a:path>
            </a:pathLst>
          </a:custGeom>
          <a:blipFill>
            <a:blip r:embed="rId2"/>
            <a:stretch>
              <a:fillRect/>
            </a:stretch>
          </a:blipFill>
        </p:spPr>
      </p:sp>
      <p:sp>
        <p:nvSpPr>
          <p:cNvPr id="11" name="Freeform 11"/>
          <p:cNvSpPr/>
          <p:nvPr/>
        </p:nvSpPr>
        <p:spPr>
          <a:xfrm>
            <a:off x="9822937" y="1028700"/>
            <a:ext cx="7958611" cy="8081841"/>
          </a:xfrm>
          <a:custGeom>
            <a:avLst/>
            <a:gdLst/>
            <a:ahLst/>
            <a:cxnLst/>
            <a:rect l="l" t="t" r="r" b="b"/>
            <a:pathLst>
              <a:path w="7958611" h="8081841">
                <a:moveTo>
                  <a:pt x="0" y="0"/>
                </a:moveTo>
                <a:lnTo>
                  <a:pt x="7958612" y="0"/>
                </a:lnTo>
                <a:lnTo>
                  <a:pt x="7958612" y="8081841"/>
                </a:lnTo>
                <a:lnTo>
                  <a:pt x="0" y="8081841"/>
                </a:lnTo>
                <a:lnTo>
                  <a:pt x="0" y="0"/>
                </a:lnTo>
                <a:close/>
              </a:path>
            </a:pathLst>
          </a:custGeom>
          <a:blipFill>
            <a:blip r:embed="rId3"/>
            <a:stretch>
              <a:fillRect/>
            </a:stretch>
          </a:blipFill>
        </p:spPr>
      </p:sp>
      <p:sp>
        <p:nvSpPr>
          <p:cNvPr id="12" name="Freeform 12"/>
          <p:cNvSpPr/>
          <p:nvPr/>
        </p:nvSpPr>
        <p:spPr>
          <a:xfrm>
            <a:off x="706094" y="2582795"/>
            <a:ext cx="584174" cy="576871"/>
          </a:xfrm>
          <a:custGeom>
            <a:avLst/>
            <a:gdLst/>
            <a:ahLst/>
            <a:cxnLst/>
            <a:rect l="l" t="t" r="r" b="b"/>
            <a:pathLst>
              <a:path w="584174" h="576871">
                <a:moveTo>
                  <a:pt x="0" y="0"/>
                </a:moveTo>
                <a:lnTo>
                  <a:pt x="584173" y="0"/>
                </a:lnTo>
                <a:lnTo>
                  <a:pt x="584173" y="576871"/>
                </a:lnTo>
                <a:lnTo>
                  <a:pt x="0" y="576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706094" y="3409434"/>
            <a:ext cx="584174" cy="576871"/>
          </a:xfrm>
          <a:custGeom>
            <a:avLst/>
            <a:gdLst/>
            <a:ahLst/>
            <a:cxnLst/>
            <a:rect l="l" t="t" r="r" b="b"/>
            <a:pathLst>
              <a:path w="584174" h="576871">
                <a:moveTo>
                  <a:pt x="0" y="0"/>
                </a:moveTo>
                <a:lnTo>
                  <a:pt x="584173" y="0"/>
                </a:lnTo>
                <a:lnTo>
                  <a:pt x="584173" y="576871"/>
                </a:lnTo>
                <a:lnTo>
                  <a:pt x="0" y="576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410042" y="2582795"/>
            <a:ext cx="7047130" cy="615658"/>
            <a:chOff x="0" y="0"/>
            <a:chExt cx="9396173" cy="820878"/>
          </a:xfrm>
        </p:grpSpPr>
        <p:grpSp>
          <p:nvGrpSpPr>
            <p:cNvPr id="15" name="Group 15"/>
            <p:cNvGrpSpPr/>
            <p:nvPr/>
          </p:nvGrpSpPr>
          <p:grpSpPr>
            <a:xfrm>
              <a:off x="0" y="0"/>
              <a:ext cx="9396173" cy="820878"/>
              <a:chOff x="0" y="0"/>
              <a:chExt cx="2233741" cy="195146"/>
            </a:xfrm>
          </p:grpSpPr>
          <p:sp>
            <p:nvSpPr>
              <p:cNvPr id="16" name="Freeform 16"/>
              <p:cNvSpPr/>
              <p:nvPr/>
            </p:nvSpPr>
            <p:spPr>
              <a:xfrm>
                <a:off x="0" y="0"/>
                <a:ext cx="2233742" cy="195146"/>
              </a:xfrm>
              <a:custGeom>
                <a:avLst/>
                <a:gdLst/>
                <a:ahLst/>
                <a:cxnLst/>
                <a:rect l="l" t="t" r="r" b="b"/>
                <a:pathLst>
                  <a:path w="2233742" h="195146">
                    <a:moveTo>
                      <a:pt x="91283" y="0"/>
                    </a:moveTo>
                    <a:lnTo>
                      <a:pt x="2142459" y="0"/>
                    </a:lnTo>
                    <a:cubicBezTo>
                      <a:pt x="2192873" y="0"/>
                      <a:pt x="2233742" y="40869"/>
                      <a:pt x="2233742" y="91283"/>
                    </a:cubicBezTo>
                    <a:lnTo>
                      <a:pt x="2233742" y="103863"/>
                    </a:lnTo>
                    <a:cubicBezTo>
                      <a:pt x="2233742" y="154278"/>
                      <a:pt x="2192873" y="195146"/>
                      <a:pt x="2142459" y="195146"/>
                    </a:cubicBezTo>
                    <a:lnTo>
                      <a:pt x="91283" y="195146"/>
                    </a:lnTo>
                    <a:cubicBezTo>
                      <a:pt x="40869" y="195146"/>
                      <a:pt x="0" y="154278"/>
                      <a:pt x="0" y="103863"/>
                    </a:cubicBezTo>
                    <a:lnTo>
                      <a:pt x="0" y="91283"/>
                    </a:lnTo>
                    <a:cubicBezTo>
                      <a:pt x="0" y="40869"/>
                      <a:pt x="40869" y="0"/>
                      <a:pt x="91283" y="0"/>
                    </a:cubicBezTo>
                    <a:close/>
                  </a:path>
                </a:pathLst>
              </a:custGeom>
              <a:solidFill>
                <a:srgbClr val="0071BC"/>
              </a:solidFill>
            </p:spPr>
          </p:sp>
          <p:sp>
            <p:nvSpPr>
              <p:cNvPr id="17" name="TextBox 17"/>
              <p:cNvSpPr txBox="1"/>
              <p:nvPr/>
            </p:nvSpPr>
            <p:spPr>
              <a:xfrm>
                <a:off x="0" y="-38100"/>
                <a:ext cx="2233741" cy="233246"/>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38437" y="98615"/>
              <a:ext cx="9177365" cy="543269"/>
            </a:xfrm>
            <a:prstGeom prst="rect">
              <a:avLst/>
            </a:prstGeom>
          </p:spPr>
          <p:txBody>
            <a:bodyPr lIns="0" tIns="0" rIns="0" bIns="0" rtlCol="0" anchor="t">
              <a:spAutoFit/>
            </a:bodyPr>
            <a:lstStyle/>
            <a:p>
              <a:pPr marL="538541" lvl="1" indent="-269271" algn="l">
                <a:lnSpc>
                  <a:spcPts val="3492"/>
                </a:lnSpc>
                <a:spcBef>
                  <a:spcPct val="0"/>
                </a:spcBef>
                <a:buAutoNum type="arabicPeriod"/>
              </a:pPr>
              <a:r>
                <a:rPr lang="en-US" sz="2494" b="1">
                  <a:solidFill>
                    <a:srgbClr val="FFFFFF"/>
                  </a:solidFill>
                  <a:latin typeface="Fraunces Bold"/>
                  <a:ea typeface="Fraunces Bold"/>
                  <a:cs typeface="Fraunces Bold"/>
                  <a:sym typeface="Fraunces Bold"/>
                </a:rPr>
                <a:t>Nhúng văn bản (Embeddings)</a:t>
              </a:r>
            </a:p>
          </p:txBody>
        </p:sp>
      </p:grpSp>
      <p:grpSp>
        <p:nvGrpSpPr>
          <p:cNvPr id="19" name="Group 19"/>
          <p:cNvGrpSpPr/>
          <p:nvPr/>
        </p:nvGrpSpPr>
        <p:grpSpPr>
          <a:xfrm>
            <a:off x="1410042" y="3409434"/>
            <a:ext cx="7047130" cy="615597"/>
            <a:chOff x="0" y="0"/>
            <a:chExt cx="9396173" cy="820795"/>
          </a:xfrm>
        </p:grpSpPr>
        <p:grpSp>
          <p:nvGrpSpPr>
            <p:cNvPr id="20" name="Group 20"/>
            <p:cNvGrpSpPr/>
            <p:nvPr/>
          </p:nvGrpSpPr>
          <p:grpSpPr>
            <a:xfrm>
              <a:off x="0" y="0"/>
              <a:ext cx="9396173" cy="820795"/>
              <a:chOff x="0" y="0"/>
              <a:chExt cx="2233741" cy="195127"/>
            </a:xfrm>
          </p:grpSpPr>
          <p:sp>
            <p:nvSpPr>
              <p:cNvPr id="21" name="Freeform 21"/>
              <p:cNvSpPr/>
              <p:nvPr/>
            </p:nvSpPr>
            <p:spPr>
              <a:xfrm>
                <a:off x="0" y="0"/>
                <a:ext cx="2233742" cy="195127"/>
              </a:xfrm>
              <a:custGeom>
                <a:avLst/>
                <a:gdLst/>
                <a:ahLst/>
                <a:cxnLst/>
                <a:rect l="l" t="t" r="r" b="b"/>
                <a:pathLst>
                  <a:path w="2233742" h="195127">
                    <a:moveTo>
                      <a:pt x="91283" y="0"/>
                    </a:moveTo>
                    <a:lnTo>
                      <a:pt x="2142459" y="0"/>
                    </a:lnTo>
                    <a:cubicBezTo>
                      <a:pt x="2192873" y="0"/>
                      <a:pt x="2233742" y="40869"/>
                      <a:pt x="2233742" y="91283"/>
                    </a:cubicBezTo>
                    <a:lnTo>
                      <a:pt x="2233742" y="103844"/>
                    </a:lnTo>
                    <a:cubicBezTo>
                      <a:pt x="2233742" y="154258"/>
                      <a:pt x="2192873" y="195127"/>
                      <a:pt x="2142459" y="195127"/>
                    </a:cubicBezTo>
                    <a:lnTo>
                      <a:pt x="91283" y="195127"/>
                    </a:lnTo>
                    <a:cubicBezTo>
                      <a:pt x="40869" y="195127"/>
                      <a:pt x="0" y="154258"/>
                      <a:pt x="0" y="103844"/>
                    </a:cubicBezTo>
                    <a:lnTo>
                      <a:pt x="0" y="91283"/>
                    </a:lnTo>
                    <a:cubicBezTo>
                      <a:pt x="0" y="40869"/>
                      <a:pt x="40869" y="0"/>
                      <a:pt x="91283" y="0"/>
                    </a:cubicBezTo>
                    <a:close/>
                  </a:path>
                </a:pathLst>
              </a:custGeom>
              <a:solidFill>
                <a:srgbClr val="0071BC"/>
              </a:solidFill>
            </p:spPr>
          </p:sp>
          <p:sp>
            <p:nvSpPr>
              <p:cNvPr id="22" name="TextBox 22"/>
              <p:cNvSpPr txBox="1"/>
              <p:nvPr/>
            </p:nvSpPr>
            <p:spPr>
              <a:xfrm>
                <a:off x="0" y="-38100"/>
                <a:ext cx="2233741" cy="233227"/>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8437" y="98615"/>
              <a:ext cx="9177365" cy="543186"/>
            </a:xfrm>
            <a:prstGeom prst="rect">
              <a:avLst/>
            </a:prstGeom>
          </p:spPr>
          <p:txBody>
            <a:bodyPr lIns="0" tIns="0" rIns="0" bIns="0" rtlCol="0" anchor="t">
              <a:spAutoFit/>
            </a:bodyPr>
            <a:lstStyle/>
            <a:p>
              <a:pPr algn="l">
                <a:lnSpc>
                  <a:spcPts val="3495"/>
                </a:lnSpc>
                <a:spcBef>
                  <a:spcPct val="0"/>
                </a:spcBef>
              </a:pPr>
              <a:r>
                <a:rPr lang="en-US" sz="2496" b="1">
                  <a:solidFill>
                    <a:srgbClr val="FFFFFF"/>
                  </a:solidFill>
                  <a:latin typeface="Fraunces Bold"/>
                  <a:ea typeface="Fraunces Bold"/>
                  <a:cs typeface="Fraunces Bold"/>
                  <a:sym typeface="Fraunces Bold"/>
                </a:rPr>
                <a:t>    2.Tìm kiếm ngữ nghĩa với FAISS</a:t>
              </a:r>
            </a:p>
          </p:txBody>
        </p:sp>
      </p:grpSp>
      <p:grpSp>
        <p:nvGrpSpPr>
          <p:cNvPr id="24" name="Group 24"/>
          <p:cNvGrpSpPr/>
          <p:nvPr/>
        </p:nvGrpSpPr>
        <p:grpSpPr>
          <a:xfrm>
            <a:off x="3105308" y="1669624"/>
            <a:ext cx="3656596" cy="656361"/>
            <a:chOff x="0" y="0"/>
            <a:chExt cx="1029071" cy="184719"/>
          </a:xfrm>
        </p:grpSpPr>
        <p:sp>
          <p:nvSpPr>
            <p:cNvPr id="25" name="Freeform 25"/>
            <p:cNvSpPr/>
            <p:nvPr/>
          </p:nvSpPr>
          <p:spPr>
            <a:xfrm>
              <a:off x="0" y="0"/>
              <a:ext cx="1029071" cy="184719"/>
            </a:xfrm>
            <a:custGeom>
              <a:avLst/>
              <a:gdLst/>
              <a:ahLst/>
              <a:cxnLst/>
              <a:rect l="l" t="t" r="r" b="b"/>
              <a:pathLst>
                <a:path w="1029071" h="184719">
                  <a:moveTo>
                    <a:pt x="92359" y="0"/>
                  </a:moveTo>
                  <a:lnTo>
                    <a:pt x="936712" y="0"/>
                  </a:lnTo>
                  <a:cubicBezTo>
                    <a:pt x="961207" y="0"/>
                    <a:pt x="984699" y="9731"/>
                    <a:pt x="1002020" y="27051"/>
                  </a:cubicBezTo>
                  <a:cubicBezTo>
                    <a:pt x="1019341" y="44372"/>
                    <a:pt x="1029071" y="67864"/>
                    <a:pt x="1029071" y="92359"/>
                  </a:cubicBezTo>
                  <a:lnTo>
                    <a:pt x="1029071" y="92359"/>
                  </a:lnTo>
                  <a:cubicBezTo>
                    <a:pt x="1029071" y="143368"/>
                    <a:pt x="987721" y="184719"/>
                    <a:pt x="936712" y="184719"/>
                  </a:cubicBezTo>
                  <a:lnTo>
                    <a:pt x="92359" y="184719"/>
                  </a:lnTo>
                  <a:cubicBezTo>
                    <a:pt x="67864" y="184719"/>
                    <a:pt x="44372" y="174988"/>
                    <a:pt x="27051" y="157667"/>
                  </a:cubicBezTo>
                  <a:cubicBezTo>
                    <a:pt x="9731" y="140347"/>
                    <a:pt x="0" y="116855"/>
                    <a:pt x="0" y="92359"/>
                  </a:cubicBezTo>
                  <a:lnTo>
                    <a:pt x="0" y="92359"/>
                  </a:lnTo>
                  <a:cubicBezTo>
                    <a:pt x="0" y="67864"/>
                    <a:pt x="9731" y="44372"/>
                    <a:pt x="27051" y="27051"/>
                  </a:cubicBezTo>
                  <a:cubicBezTo>
                    <a:pt x="44372" y="9731"/>
                    <a:pt x="67864" y="0"/>
                    <a:pt x="92359" y="0"/>
                  </a:cubicBezTo>
                  <a:close/>
                </a:path>
              </a:pathLst>
            </a:custGeom>
            <a:solidFill>
              <a:srgbClr val="2978C8"/>
            </a:solidFill>
          </p:spPr>
        </p:sp>
        <p:sp>
          <p:nvSpPr>
            <p:cNvPr id="26" name="TextBox 26"/>
            <p:cNvSpPr txBox="1"/>
            <p:nvPr/>
          </p:nvSpPr>
          <p:spPr>
            <a:xfrm>
              <a:off x="0" y="-47625"/>
              <a:ext cx="1029071" cy="232344"/>
            </a:xfrm>
            <a:prstGeom prst="rect">
              <a:avLst/>
            </a:prstGeom>
          </p:spPr>
          <p:txBody>
            <a:bodyPr lIns="46078" tIns="46078" rIns="46078" bIns="46078" rtlCol="0" anchor="ctr"/>
            <a:lstStyle/>
            <a:p>
              <a:pPr algn="ctr">
                <a:lnSpc>
                  <a:spcPts val="3219"/>
                </a:lnSpc>
              </a:pPr>
              <a:r>
                <a:rPr lang="en-US" sz="2299" b="1">
                  <a:solidFill>
                    <a:srgbClr val="FFFFFF"/>
                  </a:solidFill>
                  <a:latin typeface="Fraunces Bold"/>
                  <a:ea typeface="Fraunces Bold"/>
                  <a:cs typeface="Fraunces Bold"/>
                  <a:sym typeface="Fraunces Bold"/>
                </a:rPr>
                <a:t>KỸ THUẬT RAG </a:t>
              </a:r>
            </a:p>
          </p:txBody>
        </p:sp>
      </p:grpSp>
      <p:sp>
        <p:nvSpPr>
          <p:cNvPr id="27" name="Freeform 27"/>
          <p:cNvSpPr/>
          <p:nvPr/>
        </p:nvSpPr>
        <p:spPr>
          <a:xfrm>
            <a:off x="706094" y="4231991"/>
            <a:ext cx="584174" cy="576871"/>
          </a:xfrm>
          <a:custGeom>
            <a:avLst/>
            <a:gdLst/>
            <a:ahLst/>
            <a:cxnLst/>
            <a:rect l="l" t="t" r="r" b="b"/>
            <a:pathLst>
              <a:path w="584174" h="576871">
                <a:moveTo>
                  <a:pt x="0" y="0"/>
                </a:moveTo>
                <a:lnTo>
                  <a:pt x="584173" y="0"/>
                </a:lnTo>
                <a:lnTo>
                  <a:pt x="584173" y="576872"/>
                </a:lnTo>
                <a:lnTo>
                  <a:pt x="0" y="576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8" name="Group 28"/>
          <p:cNvGrpSpPr/>
          <p:nvPr/>
        </p:nvGrpSpPr>
        <p:grpSpPr>
          <a:xfrm>
            <a:off x="1410042" y="4231991"/>
            <a:ext cx="7047130" cy="615597"/>
            <a:chOff x="0" y="0"/>
            <a:chExt cx="9396173" cy="820795"/>
          </a:xfrm>
        </p:grpSpPr>
        <p:grpSp>
          <p:nvGrpSpPr>
            <p:cNvPr id="29" name="Group 29"/>
            <p:cNvGrpSpPr/>
            <p:nvPr/>
          </p:nvGrpSpPr>
          <p:grpSpPr>
            <a:xfrm>
              <a:off x="0" y="0"/>
              <a:ext cx="9396173" cy="820795"/>
              <a:chOff x="0" y="0"/>
              <a:chExt cx="2233741" cy="195127"/>
            </a:xfrm>
          </p:grpSpPr>
          <p:sp>
            <p:nvSpPr>
              <p:cNvPr id="30" name="Freeform 30"/>
              <p:cNvSpPr/>
              <p:nvPr/>
            </p:nvSpPr>
            <p:spPr>
              <a:xfrm>
                <a:off x="0" y="0"/>
                <a:ext cx="2233742" cy="195127"/>
              </a:xfrm>
              <a:custGeom>
                <a:avLst/>
                <a:gdLst/>
                <a:ahLst/>
                <a:cxnLst/>
                <a:rect l="l" t="t" r="r" b="b"/>
                <a:pathLst>
                  <a:path w="2233742" h="195127">
                    <a:moveTo>
                      <a:pt x="91283" y="0"/>
                    </a:moveTo>
                    <a:lnTo>
                      <a:pt x="2142459" y="0"/>
                    </a:lnTo>
                    <a:cubicBezTo>
                      <a:pt x="2192873" y="0"/>
                      <a:pt x="2233742" y="40869"/>
                      <a:pt x="2233742" y="91283"/>
                    </a:cubicBezTo>
                    <a:lnTo>
                      <a:pt x="2233742" y="103844"/>
                    </a:lnTo>
                    <a:cubicBezTo>
                      <a:pt x="2233742" y="154258"/>
                      <a:pt x="2192873" y="195127"/>
                      <a:pt x="2142459" y="195127"/>
                    </a:cubicBezTo>
                    <a:lnTo>
                      <a:pt x="91283" y="195127"/>
                    </a:lnTo>
                    <a:cubicBezTo>
                      <a:pt x="40869" y="195127"/>
                      <a:pt x="0" y="154258"/>
                      <a:pt x="0" y="103844"/>
                    </a:cubicBezTo>
                    <a:lnTo>
                      <a:pt x="0" y="91283"/>
                    </a:lnTo>
                    <a:cubicBezTo>
                      <a:pt x="0" y="40869"/>
                      <a:pt x="40869" y="0"/>
                      <a:pt x="91283" y="0"/>
                    </a:cubicBezTo>
                    <a:close/>
                  </a:path>
                </a:pathLst>
              </a:custGeom>
              <a:solidFill>
                <a:srgbClr val="0071BC"/>
              </a:solidFill>
            </p:spPr>
          </p:sp>
          <p:sp>
            <p:nvSpPr>
              <p:cNvPr id="31" name="TextBox 31"/>
              <p:cNvSpPr txBox="1"/>
              <p:nvPr/>
            </p:nvSpPr>
            <p:spPr>
              <a:xfrm>
                <a:off x="0" y="-38100"/>
                <a:ext cx="2233741" cy="233227"/>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38437" y="98615"/>
              <a:ext cx="9177365" cy="543186"/>
            </a:xfrm>
            <a:prstGeom prst="rect">
              <a:avLst/>
            </a:prstGeom>
          </p:spPr>
          <p:txBody>
            <a:bodyPr lIns="0" tIns="0" rIns="0" bIns="0" rtlCol="0" anchor="t">
              <a:spAutoFit/>
            </a:bodyPr>
            <a:lstStyle/>
            <a:p>
              <a:pPr algn="l">
                <a:lnSpc>
                  <a:spcPts val="3495"/>
                </a:lnSpc>
                <a:spcBef>
                  <a:spcPct val="0"/>
                </a:spcBef>
              </a:pPr>
              <a:r>
                <a:rPr lang="en-US" sz="2496" b="1">
                  <a:solidFill>
                    <a:srgbClr val="FFFFFF"/>
                  </a:solidFill>
                  <a:latin typeface="Fraunces Bold"/>
                  <a:ea typeface="Fraunces Bold"/>
                  <a:cs typeface="Fraunces Bold"/>
                  <a:sym typeface="Fraunces Bold"/>
                </a:rPr>
                <a:t>  3. Xử lý dữ liệu, lưu trữ và cập nhật </a:t>
              </a:r>
            </a:p>
          </p:txBody>
        </p:sp>
      </p:gr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1397"/>
            <a:ext cx="18869637" cy="4315108"/>
            <a:chOff x="0" y="0"/>
            <a:chExt cx="4969781" cy="1136489"/>
          </a:xfrm>
        </p:grpSpPr>
        <p:sp>
          <p:nvSpPr>
            <p:cNvPr id="3" name="Freeform 3"/>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47283" y="473260"/>
            <a:ext cx="5232607" cy="724799"/>
            <a:chOff x="0" y="0"/>
            <a:chExt cx="6976809" cy="966399"/>
          </a:xfrm>
        </p:grpSpPr>
        <p:grpSp>
          <p:nvGrpSpPr>
            <p:cNvPr id="6" name="Group 6"/>
            <p:cNvGrpSpPr/>
            <p:nvPr/>
          </p:nvGrpSpPr>
          <p:grpSpPr>
            <a:xfrm>
              <a:off x="0" y="0"/>
              <a:ext cx="6976809" cy="966399"/>
              <a:chOff x="0" y="0"/>
              <a:chExt cx="1378135" cy="190894"/>
            </a:xfrm>
          </p:grpSpPr>
          <p:sp>
            <p:nvSpPr>
              <p:cNvPr id="7" name="Freeform 7"/>
              <p:cNvSpPr/>
              <p:nvPr/>
            </p:nvSpPr>
            <p:spPr>
              <a:xfrm>
                <a:off x="0" y="0"/>
                <a:ext cx="1378135" cy="190894"/>
              </a:xfrm>
              <a:custGeom>
                <a:avLst/>
                <a:gdLst/>
                <a:ahLst/>
                <a:cxnLst/>
                <a:rect l="l" t="t" r="r" b="b"/>
                <a:pathLst>
                  <a:path w="1378135" h="190894">
                    <a:moveTo>
                      <a:pt x="95447" y="0"/>
                    </a:moveTo>
                    <a:lnTo>
                      <a:pt x="1282688" y="0"/>
                    </a:lnTo>
                    <a:cubicBezTo>
                      <a:pt x="1335402" y="0"/>
                      <a:pt x="1378135" y="42733"/>
                      <a:pt x="1378135" y="95447"/>
                    </a:cubicBezTo>
                    <a:lnTo>
                      <a:pt x="1378135" y="95447"/>
                    </a:lnTo>
                    <a:cubicBezTo>
                      <a:pt x="1378135" y="120761"/>
                      <a:pt x="1368079" y="145038"/>
                      <a:pt x="1350179" y="162938"/>
                    </a:cubicBezTo>
                    <a:cubicBezTo>
                      <a:pt x="1332280" y="180838"/>
                      <a:pt x="1308002" y="190894"/>
                      <a:pt x="1282688" y="190894"/>
                    </a:cubicBezTo>
                    <a:lnTo>
                      <a:pt x="95447" y="190894"/>
                    </a:lnTo>
                    <a:cubicBezTo>
                      <a:pt x="70133" y="190894"/>
                      <a:pt x="45855" y="180838"/>
                      <a:pt x="27956" y="162938"/>
                    </a:cubicBezTo>
                    <a:cubicBezTo>
                      <a:pt x="10056" y="145038"/>
                      <a:pt x="0" y="120761"/>
                      <a:pt x="0" y="95447"/>
                    </a:cubicBezTo>
                    <a:lnTo>
                      <a:pt x="0" y="95447"/>
                    </a:lnTo>
                    <a:cubicBezTo>
                      <a:pt x="0" y="70133"/>
                      <a:pt x="10056" y="45855"/>
                      <a:pt x="27956" y="27956"/>
                    </a:cubicBezTo>
                    <a:cubicBezTo>
                      <a:pt x="45855" y="10056"/>
                      <a:pt x="70133" y="0"/>
                      <a:pt x="95447" y="0"/>
                    </a:cubicBezTo>
                    <a:close/>
                  </a:path>
                </a:pathLst>
              </a:custGeom>
              <a:gradFill rotWithShape="1">
                <a:gsLst>
                  <a:gs pos="0">
                    <a:srgbClr val="153953">
                      <a:alpha val="100000"/>
                    </a:srgbClr>
                  </a:gs>
                  <a:gs pos="100000">
                    <a:srgbClr val="065D9B">
                      <a:alpha val="100000"/>
                    </a:srgbClr>
                  </a:gs>
                </a:gsLst>
                <a:lin ang="0"/>
              </a:gradFill>
            </p:spPr>
          </p:sp>
          <p:sp>
            <p:nvSpPr>
              <p:cNvPr id="8" name="TextBox 8"/>
              <p:cNvSpPr txBox="1"/>
              <p:nvPr/>
            </p:nvSpPr>
            <p:spPr>
              <a:xfrm>
                <a:off x="0" y="-38100"/>
                <a:ext cx="1378135" cy="228994"/>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8540" y="107387"/>
              <a:ext cx="6814341" cy="643592"/>
            </a:xfrm>
            <a:prstGeom prst="rect">
              <a:avLst/>
            </a:prstGeom>
          </p:spPr>
          <p:txBody>
            <a:bodyPr lIns="0" tIns="0" rIns="0" bIns="0" rtlCol="0" anchor="t">
              <a:spAutoFit/>
            </a:bodyPr>
            <a:lstStyle/>
            <a:p>
              <a:pPr algn="l">
                <a:lnSpc>
                  <a:spcPts val="4105"/>
                </a:lnSpc>
                <a:spcBef>
                  <a:spcPct val="0"/>
                </a:spcBef>
              </a:pPr>
              <a:r>
                <a:rPr lang="en-US" sz="2932" b="1">
                  <a:solidFill>
                    <a:srgbClr val="FFFFFF"/>
                  </a:solidFill>
                  <a:latin typeface="Fraunces Bold"/>
                  <a:ea typeface="Fraunces Bold"/>
                  <a:cs typeface="Fraunces Bold"/>
                  <a:sym typeface="Fraunces Bold"/>
                </a:rPr>
                <a:t>    3. Giao diện Chatbot </a:t>
              </a:r>
            </a:p>
          </p:txBody>
        </p:sp>
      </p:grpSp>
      <p:grpSp>
        <p:nvGrpSpPr>
          <p:cNvPr id="10" name="Group 10"/>
          <p:cNvGrpSpPr/>
          <p:nvPr/>
        </p:nvGrpSpPr>
        <p:grpSpPr>
          <a:xfrm>
            <a:off x="547283" y="1720502"/>
            <a:ext cx="3544069" cy="636162"/>
            <a:chOff x="0" y="0"/>
            <a:chExt cx="1029071" cy="184719"/>
          </a:xfrm>
        </p:grpSpPr>
        <p:sp>
          <p:nvSpPr>
            <p:cNvPr id="11" name="Freeform 11"/>
            <p:cNvSpPr/>
            <p:nvPr/>
          </p:nvSpPr>
          <p:spPr>
            <a:xfrm>
              <a:off x="0" y="0"/>
              <a:ext cx="1029071" cy="184719"/>
            </a:xfrm>
            <a:custGeom>
              <a:avLst/>
              <a:gdLst/>
              <a:ahLst/>
              <a:cxnLst/>
              <a:rect l="l" t="t" r="r" b="b"/>
              <a:pathLst>
                <a:path w="1029071" h="184719">
                  <a:moveTo>
                    <a:pt x="92359" y="0"/>
                  </a:moveTo>
                  <a:lnTo>
                    <a:pt x="936712" y="0"/>
                  </a:lnTo>
                  <a:cubicBezTo>
                    <a:pt x="961207" y="0"/>
                    <a:pt x="984699" y="9731"/>
                    <a:pt x="1002020" y="27051"/>
                  </a:cubicBezTo>
                  <a:cubicBezTo>
                    <a:pt x="1019341" y="44372"/>
                    <a:pt x="1029071" y="67864"/>
                    <a:pt x="1029071" y="92359"/>
                  </a:cubicBezTo>
                  <a:lnTo>
                    <a:pt x="1029071" y="92359"/>
                  </a:lnTo>
                  <a:cubicBezTo>
                    <a:pt x="1029071" y="143368"/>
                    <a:pt x="987721" y="184719"/>
                    <a:pt x="936712" y="184719"/>
                  </a:cubicBezTo>
                  <a:lnTo>
                    <a:pt x="92359" y="184719"/>
                  </a:lnTo>
                  <a:cubicBezTo>
                    <a:pt x="67864" y="184719"/>
                    <a:pt x="44372" y="174988"/>
                    <a:pt x="27051" y="157667"/>
                  </a:cubicBezTo>
                  <a:cubicBezTo>
                    <a:pt x="9731" y="140347"/>
                    <a:pt x="0" y="116855"/>
                    <a:pt x="0" y="92359"/>
                  </a:cubicBezTo>
                  <a:lnTo>
                    <a:pt x="0" y="92359"/>
                  </a:lnTo>
                  <a:cubicBezTo>
                    <a:pt x="0" y="67864"/>
                    <a:pt x="9731" y="44372"/>
                    <a:pt x="27051" y="27051"/>
                  </a:cubicBezTo>
                  <a:cubicBezTo>
                    <a:pt x="44372" y="9731"/>
                    <a:pt x="67864" y="0"/>
                    <a:pt x="92359" y="0"/>
                  </a:cubicBezTo>
                  <a:close/>
                </a:path>
              </a:pathLst>
            </a:custGeom>
            <a:solidFill>
              <a:srgbClr val="2978C8"/>
            </a:solidFill>
          </p:spPr>
        </p:sp>
        <p:sp>
          <p:nvSpPr>
            <p:cNvPr id="12" name="TextBox 12"/>
            <p:cNvSpPr txBox="1"/>
            <p:nvPr/>
          </p:nvSpPr>
          <p:spPr>
            <a:xfrm>
              <a:off x="0" y="-47625"/>
              <a:ext cx="1029071" cy="232344"/>
            </a:xfrm>
            <a:prstGeom prst="rect">
              <a:avLst/>
            </a:prstGeom>
          </p:spPr>
          <p:txBody>
            <a:bodyPr lIns="46078" tIns="46078" rIns="46078" bIns="46078" rtlCol="0" anchor="ctr"/>
            <a:lstStyle/>
            <a:p>
              <a:pPr algn="ctr">
                <a:lnSpc>
                  <a:spcPts val="3219"/>
                </a:lnSpc>
              </a:pPr>
              <a:r>
                <a:rPr lang="en-US" sz="2299" b="1">
                  <a:solidFill>
                    <a:srgbClr val="FFFFFF"/>
                  </a:solidFill>
                  <a:latin typeface="Fraunces Bold"/>
                  <a:ea typeface="Fraunces Bold"/>
                  <a:cs typeface="Fraunces Bold"/>
                  <a:sym typeface="Fraunces Bold"/>
                </a:rPr>
                <a:t>Đường dẫn: </a:t>
              </a:r>
            </a:p>
          </p:txBody>
        </p:sp>
      </p:grpSp>
      <p:grpSp>
        <p:nvGrpSpPr>
          <p:cNvPr id="13" name="Group 13"/>
          <p:cNvGrpSpPr/>
          <p:nvPr/>
        </p:nvGrpSpPr>
        <p:grpSpPr>
          <a:xfrm>
            <a:off x="4544827" y="1621951"/>
            <a:ext cx="6692288" cy="833263"/>
            <a:chOff x="0" y="0"/>
            <a:chExt cx="1762578" cy="219460"/>
          </a:xfrm>
        </p:grpSpPr>
        <p:sp>
          <p:nvSpPr>
            <p:cNvPr id="14" name="Freeform 14">
              <a:hlinkClick r:id="rId2" tooltip="https://highlight-team.streamlit.app/?fbclid=IwY2xjawKL4ndleHRuA2FlbQIxMABicmlkETFhVkRNWWVnZVpnWE9LQTdQAR4-GSIynNh9sZZmPw1q3yuFFYWG8-_7zieout8GBjao960eW3dEKyob19SqgQ_aem_yJ8zz1goLdbunxAwbmNrjw"/>
            </p:cNvPr>
            <p:cNvSpPr/>
            <p:nvPr/>
          </p:nvSpPr>
          <p:spPr>
            <a:xfrm>
              <a:off x="0" y="0"/>
              <a:ext cx="1762578" cy="219460"/>
            </a:xfrm>
            <a:custGeom>
              <a:avLst/>
              <a:gdLst/>
              <a:ahLst/>
              <a:cxnLst/>
              <a:rect l="l" t="t" r="r" b="b"/>
              <a:pathLst>
                <a:path w="1762578" h="219460">
                  <a:moveTo>
                    <a:pt x="109730" y="0"/>
                  </a:moveTo>
                  <a:lnTo>
                    <a:pt x="1652848" y="0"/>
                  </a:lnTo>
                  <a:cubicBezTo>
                    <a:pt x="1713450" y="0"/>
                    <a:pt x="1762578" y="49128"/>
                    <a:pt x="1762578" y="109730"/>
                  </a:cubicBezTo>
                  <a:lnTo>
                    <a:pt x="1762578" y="109730"/>
                  </a:lnTo>
                  <a:cubicBezTo>
                    <a:pt x="1762578" y="170332"/>
                    <a:pt x="1713450" y="219460"/>
                    <a:pt x="1652848" y="219460"/>
                  </a:cubicBezTo>
                  <a:lnTo>
                    <a:pt x="109730" y="219460"/>
                  </a:lnTo>
                  <a:cubicBezTo>
                    <a:pt x="49128" y="219460"/>
                    <a:pt x="0" y="170332"/>
                    <a:pt x="0" y="109730"/>
                  </a:cubicBezTo>
                  <a:lnTo>
                    <a:pt x="0" y="109730"/>
                  </a:lnTo>
                  <a:cubicBezTo>
                    <a:pt x="0" y="49128"/>
                    <a:pt x="49128" y="0"/>
                    <a:pt x="109730" y="0"/>
                  </a:cubicBezTo>
                  <a:close/>
                </a:path>
              </a:pathLst>
            </a:custGeom>
            <a:solidFill>
              <a:srgbClr val="000000">
                <a:alpha val="0"/>
              </a:srgbClr>
            </a:solidFill>
            <a:ln w="76200" cap="rnd">
              <a:solidFill>
                <a:srgbClr val="0F5995"/>
              </a:solidFill>
              <a:prstDash val="solid"/>
              <a:round/>
            </a:ln>
          </p:spPr>
        </p:sp>
        <p:sp>
          <p:nvSpPr>
            <p:cNvPr id="15" name="TextBox 15"/>
            <p:cNvSpPr txBox="1"/>
            <p:nvPr/>
          </p:nvSpPr>
          <p:spPr>
            <a:xfrm>
              <a:off x="0" y="-38100"/>
              <a:ext cx="1762578" cy="25756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547283" y="2880539"/>
            <a:ext cx="3544069" cy="636162"/>
            <a:chOff x="0" y="0"/>
            <a:chExt cx="1029071" cy="184719"/>
          </a:xfrm>
        </p:grpSpPr>
        <p:sp>
          <p:nvSpPr>
            <p:cNvPr id="17" name="Freeform 17"/>
            <p:cNvSpPr/>
            <p:nvPr/>
          </p:nvSpPr>
          <p:spPr>
            <a:xfrm>
              <a:off x="0" y="0"/>
              <a:ext cx="1029071" cy="184719"/>
            </a:xfrm>
            <a:custGeom>
              <a:avLst/>
              <a:gdLst/>
              <a:ahLst/>
              <a:cxnLst/>
              <a:rect l="l" t="t" r="r" b="b"/>
              <a:pathLst>
                <a:path w="1029071" h="184719">
                  <a:moveTo>
                    <a:pt x="92359" y="0"/>
                  </a:moveTo>
                  <a:lnTo>
                    <a:pt x="936712" y="0"/>
                  </a:lnTo>
                  <a:cubicBezTo>
                    <a:pt x="961207" y="0"/>
                    <a:pt x="984699" y="9731"/>
                    <a:pt x="1002020" y="27051"/>
                  </a:cubicBezTo>
                  <a:cubicBezTo>
                    <a:pt x="1019341" y="44372"/>
                    <a:pt x="1029071" y="67864"/>
                    <a:pt x="1029071" y="92359"/>
                  </a:cubicBezTo>
                  <a:lnTo>
                    <a:pt x="1029071" y="92359"/>
                  </a:lnTo>
                  <a:cubicBezTo>
                    <a:pt x="1029071" y="143368"/>
                    <a:pt x="987721" y="184719"/>
                    <a:pt x="936712" y="184719"/>
                  </a:cubicBezTo>
                  <a:lnTo>
                    <a:pt x="92359" y="184719"/>
                  </a:lnTo>
                  <a:cubicBezTo>
                    <a:pt x="67864" y="184719"/>
                    <a:pt x="44372" y="174988"/>
                    <a:pt x="27051" y="157667"/>
                  </a:cubicBezTo>
                  <a:cubicBezTo>
                    <a:pt x="9731" y="140347"/>
                    <a:pt x="0" y="116855"/>
                    <a:pt x="0" y="92359"/>
                  </a:cubicBezTo>
                  <a:lnTo>
                    <a:pt x="0" y="92359"/>
                  </a:lnTo>
                  <a:cubicBezTo>
                    <a:pt x="0" y="67864"/>
                    <a:pt x="9731" y="44372"/>
                    <a:pt x="27051" y="27051"/>
                  </a:cubicBezTo>
                  <a:cubicBezTo>
                    <a:pt x="44372" y="9731"/>
                    <a:pt x="67864" y="0"/>
                    <a:pt x="92359" y="0"/>
                  </a:cubicBezTo>
                  <a:close/>
                </a:path>
              </a:pathLst>
            </a:custGeom>
            <a:solidFill>
              <a:srgbClr val="2978C8"/>
            </a:solidFill>
          </p:spPr>
        </p:sp>
        <p:sp>
          <p:nvSpPr>
            <p:cNvPr id="18" name="TextBox 18"/>
            <p:cNvSpPr txBox="1"/>
            <p:nvPr/>
          </p:nvSpPr>
          <p:spPr>
            <a:xfrm>
              <a:off x="0" y="-47625"/>
              <a:ext cx="1029071" cy="232344"/>
            </a:xfrm>
            <a:prstGeom prst="rect">
              <a:avLst/>
            </a:prstGeom>
          </p:spPr>
          <p:txBody>
            <a:bodyPr lIns="46078" tIns="46078" rIns="46078" bIns="46078" rtlCol="0" anchor="ctr"/>
            <a:lstStyle/>
            <a:p>
              <a:pPr algn="ctr">
                <a:lnSpc>
                  <a:spcPts val="3219"/>
                </a:lnSpc>
              </a:pPr>
              <a:r>
                <a:rPr lang="en-US" sz="2299" b="1">
                  <a:solidFill>
                    <a:srgbClr val="FFFFFF"/>
                  </a:solidFill>
                  <a:latin typeface="Fraunces Bold"/>
                  <a:ea typeface="Fraunces Bold"/>
                  <a:cs typeface="Fraunces Bold"/>
                  <a:sym typeface="Fraunces Bold"/>
                </a:rPr>
                <a:t>Giao diện </a:t>
              </a:r>
            </a:p>
          </p:txBody>
        </p:sp>
      </p:grpSp>
      <p:sp>
        <p:nvSpPr>
          <p:cNvPr id="19" name="Freeform 19"/>
          <p:cNvSpPr/>
          <p:nvPr/>
        </p:nvSpPr>
        <p:spPr>
          <a:xfrm>
            <a:off x="4544827" y="2880539"/>
            <a:ext cx="13328692" cy="6047894"/>
          </a:xfrm>
          <a:custGeom>
            <a:avLst/>
            <a:gdLst/>
            <a:ahLst/>
            <a:cxnLst/>
            <a:rect l="l" t="t" r="r" b="b"/>
            <a:pathLst>
              <a:path w="13328692" h="6047894">
                <a:moveTo>
                  <a:pt x="0" y="0"/>
                </a:moveTo>
                <a:lnTo>
                  <a:pt x="13328692" y="0"/>
                </a:lnTo>
                <a:lnTo>
                  <a:pt x="13328692" y="6047894"/>
                </a:lnTo>
                <a:lnTo>
                  <a:pt x="0" y="6047894"/>
                </a:lnTo>
                <a:lnTo>
                  <a:pt x="0" y="0"/>
                </a:lnTo>
                <a:close/>
              </a:path>
            </a:pathLst>
          </a:custGeom>
          <a:blipFill>
            <a:blip r:embed="rId3"/>
            <a:stretch>
              <a:fillRect/>
            </a:stretch>
          </a:blipFill>
        </p:spPr>
      </p:sp>
      <p:sp>
        <p:nvSpPr>
          <p:cNvPr id="20" name="TextBox 20"/>
          <p:cNvSpPr txBox="1"/>
          <p:nvPr/>
        </p:nvSpPr>
        <p:spPr>
          <a:xfrm>
            <a:off x="4754863" y="1802045"/>
            <a:ext cx="6258526" cy="439093"/>
          </a:xfrm>
          <a:prstGeom prst="rect">
            <a:avLst/>
          </a:prstGeom>
        </p:spPr>
        <p:txBody>
          <a:bodyPr lIns="0" tIns="0" rIns="0" bIns="0" rtlCol="0" anchor="t">
            <a:spAutoFit/>
          </a:bodyPr>
          <a:lstStyle/>
          <a:p>
            <a:pPr algn="l">
              <a:lnSpc>
                <a:spcPts val="3623"/>
              </a:lnSpc>
              <a:spcBef>
                <a:spcPct val="0"/>
              </a:spcBef>
            </a:pPr>
            <a:r>
              <a:rPr lang="en-US" sz="2587" u="sng">
                <a:solidFill>
                  <a:srgbClr val="000000"/>
                </a:solidFill>
                <a:latin typeface="Fraunces"/>
                <a:ea typeface="Fraunces"/>
                <a:cs typeface="Fraunces"/>
                <a:sym typeface="Fraunces"/>
                <a:hlinkClick r:id="rId4" tooltip="https://highlight-team.streamlit.app"/>
              </a:rPr>
              <a:t>https://highlight-team.streamlit.app/</a:t>
            </a:r>
          </a:p>
        </p:txBody>
      </p:sp>
    </p:spTree>
  </p:cSld>
  <p:clrMapOvr>
    <a:masterClrMapping/>
  </p:clrMapOvr>
  <p:transition spd="med">
    <p:pull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4561" y="710619"/>
            <a:ext cx="3544069" cy="636162"/>
            <a:chOff x="0" y="0"/>
            <a:chExt cx="1029071" cy="184719"/>
          </a:xfrm>
        </p:grpSpPr>
        <p:sp>
          <p:nvSpPr>
            <p:cNvPr id="3" name="Freeform 3"/>
            <p:cNvSpPr/>
            <p:nvPr/>
          </p:nvSpPr>
          <p:spPr>
            <a:xfrm>
              <a:off x="0" y="0"/>
              <a:ext cx="1029071" cy="184719"/>
            </a:xfrm>
            <a:custGeom>
              <a:avLst/>
              <a:gdLst/>
              <a:ahLst/>
              <a:cxnLst/>
              <a:rect l="l" t="t" r="r" b="b"/>
              <a:pathLst>
                <a:path w="1029071" h="184719">
                  <a:moveTo>
                    <a:pt x="92359" y="0"/>
                  </a:moveTo>
                  <a:lnTo>
                    <a:pt x="936712" y="0"/>
                  </a:lnTo>
                  <a:cubicBezTo>
                    <a:pt x="961207" y="0"/>
                    <a:pt x="984699" y="9731"/>
                    <a:pt x="1002020" y="27051"/>
                  </a:cubicBezTo>
                  <a:cubicBezTo>
                    <a:pt x="1019341" y="44372"/>
                    <a:pt x="1029071" y="67864"/>
                    <a:pt x="1029071" y="92359"/>
                  </a:cubicBezTo>
                  <a:lnTo>
                    <a:pt x="1029071" y="92359"/>
                  </a:lnTo>
                  <a:cubicBezTo>
                    <a:pt x="1029071" y="143368"/>
                    <a:pt x="987721" y="184719"/>
                    <a:pt x="936712" y="184719"/>
                  </a:cubicBezTo>
                  <a:lnTo>
                    <a:pt x="92359" y="184719"/>
                  </a:lnTo>
                  <a:cubicBezTo>
                    <a:pt x="67864" y="184719"/>
                    <a:pt x="44372" y="174988"/>
                    <a:pt x="27051" y="157667"/>
                  </a:cubicBezTo>
                  <a:cubicBezTo>
                    <a:pt x="9731" y="140347"/>
                    <a:pt x="0" y="116855"/>
                    <a:pt x="0" y="92359"/>
                  </a:cubicBezTo>
                  <a:lnTo>
                    <a:pt x="0" y="92359"/>
                  </a:lnTo>
                  <a:cubicBezTo>
                    <a:pt x="0" y="67864"/>
                    <a:pt x="9731" y="44372"/>
                    <a:pt x="27051" y="27051"/>
                  </a:cubicBezTo>
                  <a:cubicBezTo>
                    <a:pt x="44372" y="9731"/>
                    <a:pt x="67864" y="0"/>
                    <a:pt x="92359" y="0"/>
                  </a:cubicBezTo>
                  <a:close/>
                </a:path>
              </a:pathLst>
            </a:custGeom>
            <a:solidFill>
              <a:srgbClr val="2978C8"/>
            </a:solidFill>
          </p:spPr>
        </p:sp>
        <p:sp>
          <p:nvSpPr>
            <p:cNvPr id="4" name="TextBox 4"/>
            <p:cNvSpPr txBox="1"/>
            <p:nvPr/>
          </p:nvSpPr>
          <p:spPr>
            <a:xfrm>
              <a:off x="0" y="-47625"/>
              <a:ext cx="1029071" cy="232344"/>
            </a:xfrm>
            <a:prstGeom prst="rect">
              <a:avLst/>
            </a:prstGeom>
          </p:spPr>
          <p:txBody>
            <a:bodyPr lIns="46078" tIns="46078" rIns="46078" bIns="46078" rtlCol="0" anchor="ctr"/>
            <a:lstStyle/>
            <a:p>
              <a:pPr algn="ctr">
                <a:lnSpc>
                  <a:spcPts val="3219"/>
                </a:lnSpc>
              </a:pPr>
              <a:r>
                <a:rPr lang="en-US" sz="2299" b="1">
                  <a:solidFill>
                    <a:srgbClr val="FFFFFF"/>
                  </a:solidFill>
                  <a:latin typeface="Fraunces Bold"/>
                  <a:ea typeface="Fraunces Bold"/>
                  <a:cs typeface="Fraunces Bold"/>
                  <a:sym typeface="Fraunces Bold"/>
                </a:rPr>
                <a:t>Sử dụng Chatbot </a:t>
              </a:r>
            </a:p>
          </p:txBody>
        </p:sp>
      </p:grpSp>
      <p:pic>
        <p:nvPicPr>
          <p:cNvPr id="6" name="Thiết kế chưa có tên">
            <a:hlinkClick r:id="" action="ppaction://media"/>
            <a:extLst>
              <a:ext uri="{FF2B5EF4-FFF2-40B4-BE49-F238E27FC236}">
                <a16:creationId xmlns:a16="http://schemas.microsoft.com/office/drawing/2014/main" id="{DAED30F7-101E-5247-5031-3ED9FE2D89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1510799"/>
            <a:ext cx="12954000" cy="7286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B71B8"/>
        </a:solidFill>
        <a:effectLst/>
      </p:bgPr>
    </p:bg>
    <p:spTree>
      <p:nvGrpSpPr>
        <p:cNvPr id="1" name=""/>
        <p:cNvGrpSpPr/>
        <p:nvPr/>
      </p:nvGrpSpPr>
      <p:grpSpPr>
        <a:xfrm>
          <a:off x="0" y="0"/>
          <a:ext cx="0" cy="0"/>
          <a:chOff x="0" y="0"/>
          <a:chExt cx="0" cy="0"/>
        </a:xfrm>
      </p:grpSpPr>
      <p:sp>
        <p:nvSpPr>
          <p:cNvPr id="2" name="Freeform 2" descr="horizontal drop shadow"/>
          <p:cNvSpPr/>
          <p:nvPr/>
        </p:nvSpPr>
        <p:spPr>
          <a:xfrm rot="2700000">
            <a:off x="7001768" y="1126950"/>
            <a:ext cx="5636927" cy="605970"/>
          </a:xfrm>
          <a:custGeom>
            <a:avLst/>
            <a:gdLst/>
            <a:ahLst/>
            <a:cxnLst/>
            <a:rect l="l" t="t" r="r" b="b"/>
            <a:pathLst>
              <a:path w="5636927" h="605970">
                <a:moveTo>
                  <a:pt x="0" y="0"/>
                </a:moveTo>
                <a:lnTo>
                  <a:pt x="5636927" y="0"/>
                </a:lnTo>
                <a:lnTo>
                  <a:pt x="5636927" y="605970"/>
                </a:lnTo>
                <a:lnTo>
                  <a:pt x="0" y="605970"/>
                </a:lnTo>
                <a:lnTo>
                  <a:pt x="0" y="0"/>
                </a:lnTo>
                <a:close/>
              </a:path>
            </a:pathLst>
          </a:custGeom>
          <a:blipFill>
            <a:blip r:embed="rId2"/>
            <a:stretch>
              <a:fillRect/>
            </a:stretch>
          </a:blipFill>
        </p:spPr>
      </p:sp>
      <p:grpSp>
        <p:nvGrpSpPr>
          <p:cNvPr id="3" name="Group 3"/>
          <p:cNvGrpSpPr/>
          <p:nvPr/>
        </p:nvGrpSpPr>
        <p:grpSpPr>
          <a:xfrm rot="-8100000">
            <a:off x="8515005" y="-553860"/>
            <a:ext cx="5359870" cy="2511321"/>
            <a:chOff x="0" y="0"/>
            <a:chExt cx="1597103" cy="748309"/>
          </a:xfrm>
        </p:grpSpPr>
        <p:sp>
          <p:nvSpPr>
            <p:cNvPr id="4" name="Freeform 4"/>
            <p:cNvSpPr/>
            <p:nvPr/>
          </p:nvSpPr>
          <p:spPr>
            <a:xfrm>
              <a:off x="0" y="0"/>
              <a:ext cx="1597103" cy="748309"/>
            </a:xfrm>
            <a:custGeom>
              <a:avLst/>
              <a:gdLst/>
              <a:ahLst/>
              <a:cxnLst/>
              <a:rect l="l" t="t" r="r" b="b"/>
              <a:pathLst>
                <a:path w="1597103" h="748309">
                  <a:moveTo>
                    <a:pt x="0" y="0"/>
                  </a:moveTo>
                  <a:lnTo>
                    <a:pt x="1597103" y="0"/>
                  </a:lnTo>
                  <a:lnTo>
                    <a:pt x="1597103" y="748309"/>
                  </a:lnTo>
                  <a:lnTo>
                    <a:pt x="0" y="748309"/>
                  </a:lnTo>
                  <a:close/>
                </a:path>
              </a:pathLst>
            </a:custGeom>
            <a:solidFill>
              <a:srgbClr val="0F4984"/>
            </a:solidFill>
          </p:spPr>
        </p:sp>
        <p:sp>
          <p:nvSpPr>
            <p:cNvPr id="5" name="TextBox 5"/>
            <p:cNvSpPr txBox="1"/>
            <p:nvPr/>
          </p:nvSpPr>
          <p:spPr>
            <a:xfrm>
              <a:off x="0" y="-38100"/>
              <a:ext cx="1597103" cy="78640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100000">
            <a:off x="10669360" y="993471"/>
            <a:ext cx="10132302" cy="2304198"/>
            <a:chOff x="0" y="0"/>
            <a:chExt cx="3019165" cy="686592"/>
          </a:xfrm>
        </p:grpSpPr>
        <p:sp>
          <p:nvSpPr>
            <p:cNvPr id="7" name="Freeform 7"/>
            <p:cNvSpPr/>
            <p:nvPr/>
          </p:nvSpPr>
          <p:spPr>
            <a:xfrm>
              <a:off x="0" y="0"/>
              <a:ext cx="3019165" cy="686592"/>
            </a:xfrm>
            <a:custGeom>
              <a:avLst/>
              <a:gdLst/>
              <a:ahLst/>
              <a:cxnLst/>
              <a:rect l="l" t="t" r="r" b="b"/>
              <a:pathLst>
                <a:path w="3019165" h="686592">
                  <a:moveTo>
                    <a:pt x="0" y="0"/>
                  </a:moveTo>
                  <a:lnTo>
                    <a:pt x="3019165" y="0"/>
                  </a:lnTo>
                  <a:lnTo>
                    <a:pt x="3019165" y="686592"/>
                  </a:lnTo>
                  <a:lnTo>
                    <a:pt x="0" y="686592"/>
                  </a:lnTo>
                  <a:close/>
                </a:path>
              </a:pathLst>
            </a:custGeom>
            <a:solidFill>
              <a:srgbClr val="16599D"/>
            </a:solidFill>
          </p:spPr>
        </p:sp>
        <p:sp>
          <p:nvSpPr>
            <p:cNvPr id="8" name="TextBox 8"/>
            <p:cNvSpPr txBox="1"/>
            <p:nvPr/>
          </p:nvSpPr>
          <p:spPr>
            <a:xfrm>
              <a:off x="0" y="-38100"/>
              <a:ext cx="3019165" cy="72469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descr="horizontal drop shadow"/>
          <p:cNvSpPr/>
          <p:nvPr/>
        </p:nvSpPr>
        <p:spPr>
          <a:xfrm rot="2700000">
            <a:off x="13557061" y="1280279"/>
            <a:ext cx="5636927" cy="605970"/>
          </a:xfrm>
          <a:custGeom>
            <a:avLst/>
            <a:gdLst/>
            <a:ahLst/>
            <a:cxnLst/>
            <a:rect l="l" t="t" r="r" b="b"/>
            <a:pathLst>
              <a:path w="5636927" h="605970">
                <a:moveTo>
                  <a:pt x="0" y="0"/>
                </a:moveTo>
                <a:lnTo>
                  <a:pt x="5636926" y="0"/>
                </a:lnTo>
                <a:lnTo>
                  <a:pt x="5636926" y="605970"/>
                </a:lnTo>
                <a:lnTo>
                  <a:pt x="0" y="605970"/>
                </a:lnTo>
                <a:lnTo>
                  <a:pt x="0" y="0"/>
                </a:lnTo>
                <a:close/>
              </a:path>
            </a:pathLst>
          </a:custGeom>
          <a:blipFill>
            <a:blip r:embed="rId2"/>
            <a:stretch>
              <a:fillRect/>
            </a:stretch>
          </a:blipFill>
        </p:spPr>
      </p:sp>
      <p:grpSp>
        <p:nvGrpSpPr>
          <p:cNvPr id="10" name="Group 10"/>
          <p:cNvGrpSpPr/>
          <p:nvPr/>
        </p:nvGrpSpPr>
        <p:grpSpPr>
          <a:xfrm rot="-8100000">
            <a:off x="15049711" y="-350832"/>
            <a:ext cx="5000402" cy="2304198"/>
            <a:chOff x="0" y="0"/>
            <a:chExt cx="1489991" cy="686592"/>
          </a:xfrm>
        </p:grpSpPr>
        <p:sp>
          <p:nvSpPr>
            <p:cNvPr id="11" name="Freeform 11"/>
            <p:cNvSpPr/>
            <p:nvPr/>
          </p:nvSpPr>
          <p:spPr>
            <a:xfrm>
              <a:off x="0" y="0"/>
              <a:ext cx="1489991" cy="686592"/>
            </a:xfrm>
            <a:custGeom>
              <a:avLst/>
              <a:gdLst/>
              <a:ahLst/>
              <a:cxnLst/>
              <a:rect l="l" t="t" r="r" b="b"/>
              <a:pathLst>
                <a:path w="1489991" h="686592">
                  <a:moveTo>
                    <a:pt x="0" y="0"/>
                  </a:moveTo>
                  <a:lnTo>
                    <a:pt x="1489991" y="0"/>
                  </a:lnTo>
                  <a:lnTo>
                    <a:pt x="1489991" y="686592"/>
                  </a:lnTo>
                  <a:lnTo>
                    <a:pt x="0" y="686592"/>
                  </a:lnTo>
                  <a:close/>
                </a:path>
              </a:pathLst>
            </a:custGeom>
            <a:solidFill>
              <a:srgbClr val="2978C8"/>
            </a:solidFill>
          </p:spPr>
        </p:sp>
        <p:sp>
          <p:nvSpPr>
            <p:cNvPr id="12" name="TextBox 12"/>
            <p:cNvSpPr txBox="1"/>
            <p:nvPr/>
          </p:nvSpPr>
          <p:spPr>
            <a:xfrm>
              <a:off x="0" y="-38100"/>
              <a:ext cx="1489991" cy="724692"/>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0058802" y="0"/>
            <a:ext cx="8348918" cy="12567423"/>
          </a:xfrm>
          <a:custGeom>
            <a:avLst/>
            <a:gdLst/>
            <a:ahLst/>
            <a:cxnLst/>
            <a:rect l="l" t="t" r="r" b="b"/>
            <a:pathLst>
              <a:path w="8348918" h="12567423">
                <a:moveTo>
                  <a:pt x="0" y="0"/>
                </a:moveTo>
                <a:lnTo>
                  <a:pt x="8348918" y="0"/>
                </a:lnTo>
                <a:lnTo>
                  <a:pt x="8348918" y="12567423"/>
                </a:lnTo>
                <a:lnTo>
                  <a:pt x="0" y="12567423"/>
                </a:lnTo>
                <a:lnTo>
                  <a:pt x="0" y="0"/>
                </a:lnTo>
                <a:close/>
              </a:path>
            </a:pathLst>
          </a:custGeom>
          <a:blipFill>
            <a:blip r:embed="rId3">
              <a:alphaModFix amt="31000"/>
            </a:blip>
            <a:stretch>
              <a:fillRect t="-9051" b="-9051"/>
            </a:stretch>
          </a:blipFill>
        </p:spPr>
      </p:sp>
      <p:grpSp>
        <p:nvGrpSpPr>
          <p:cNvPr id="14" name="Group 14"/>
          <p:cNvGrpSpPr/>
          <p:nvPr/>
        </p:nvGrpSpPr>
        <p:grpSpPr>
          <a:xfrm>
            <a:off x="-12700" y="0"/>
            <a:ext cx="10071502" cy="10287000"/>
            <a:chOff x="0" y="0"/>
            <a:chExt cx="2652577" cy="2709333"/>
          </a:xfrm>
        </p:grpSpPr>
        <p:sp>
          <p:nvSpPr>
            <p:cNvPr id="15" name="Freeform 15"/>
            <p:cNvSpPr/>
            <p:nvPr/>
          </p:nvSpPr>
          <p:spPr>
            <a:xfrm>
              <a:off x="0" y="0"/>
              <a:ext cx="2652577" cy="2709333"/>
            </a:xfrm>
            <a:custGeom>
              <a:avLst/>
              <a:gdLst/>
              <a:ahLst/>
              <a:cxnLst/>
              <a:rect l="l" t="t" r="r" b="b"/>
              <a:pathLst>
                <a:path w="2652577" h="2709333">
                  <a:moveTo>
                    <a:pt x="0" y="0"/>
                  </a:moveTo>
                  <a:lnTo>
                    <a:pt x="2652577" y="0"/>
                  </a:lnTo>
                  <a:lnTo>
                    <a:pt x="2652577" y="2709333"/>
                  </a:lnTo>
                  <a:lnTo>
                    <a:pt x="0" y="2709333"/>
                  </a:lnTo>
                  <a:close/>
                </a:path>
              </a:pathLst>
            </a:custGeom>
            <a:solidFill>
              <a:srgbClr val="FFFFFF"/>
            </a:solidFill>
          </p:spPr>
        </p:sp>
        <p:sp>
          <p:nvSpPr>
            <p:cNvPr id="16" name="TextBox 16"/>
            <p:cNvSpPr txBox="1"/>
            <p:nvPr/>
          </p:nvSpPr>
          <p:spPr>
            <a:xfrm>
              <a:off x="0" y="-57150"/>
              <a:ext cx="2652577" cy="2766483"/>
            </a:xfrm>
            <a:prstGeom prst="rect">
              <a:avLst/>
            </a:prstGeom>
          </p:spPr>
          <p:txBody>
            <a:bodyPr lIns="50800" tIns="50800" rIns="50800" bIns="50800" rtlCol="0" anchor="ctr"/>
            <a:lstStyle/>
            <a:p>
              <a:pPr algn="ctr">
                <a:lnSpc>
                  <a:spcPts val="3150"/>
                </a:lnSpc>
              </a:pPr>
              <a:endParaRPr/>
            </a:p>
          </p:txBody>
        </p:sp>
      </p:grpSp>
      <p:sp>
        <p:nvSpPr>
          <p:cNvPr id="17" name="TextBox 17"/>
          <p:cNvSpPr txBox="1"/>
          <p:nvPr/>
        </p:nvSpPr>
        <p:spPr>
          <a:xfrm>
            <a:off x="634884" y="1098147"/>
            <a:ext cx="3608556" cy="596900"/>
          </a:xfrm>
          <a:prstGeom prst="rect">
            <a:avLst/>
          </a:prstGeom>
        </p:spPr>
        <p:txBody>
          <a:bodyPr lIns="0" tIns="0" rIns="0" bIns="0" rtlCol="0" anchor="t">
            <a:spAutoFit/>
          </a:bodyPr>
          <a:lstStyle/>
          <a:p>
            <a:pPr algn="just">
              <a:lnSpc>
                <a:spcPts val="4899"/>
              </a:lnSpc>
              <a:spcBef>
                <a:spcPct val="0"/>
              </a:spcBef>
            </a:pPr>
            <a:r>
              <a:rPr lang="en-US" sz="3499" b="1">
                <a:solidFill>
                  <a:srgbClr val="16599D"/>
                </a:solidFill>
                <a:latin typeface="Fraunces Bold"/>
                <a:ea typeface="Fraunces Bold"/>
                <a:cs typeface="Fraunces Bold"/>
                <a:sym typeface="Fraunces Bold"/>
              </a:rPr>
              <a:t>1. Mục tiêu</a:t>
            </a:r>
          </a:p>
        </p:txBody>
      </p:sp>
      <p:sp>
        <p:nvSpPr>
          <p:cNvPr id="18" name="TextBox 18"/>
          <p:cNvSpPr txBox="1"/>
          <p:nvPr/>
        </p:nvSpPr>
        <p:spPr>
          <a:xfrm>
            <a:off x="783526" y="1833993"/>
            <a:ext cx="8130651" cy="3714750"/>
          </a:xfrm>
          <a:prstGeom prst="rect">
            <a:avLst/>
          </a:prstGeom>
        </p:spPr>
        <p:txBody>
          <a:bodyPr lIns="0" tIns="0" rIns="0" bIns="0" rtlCol="0" anchor="t">
            <a:spAutoFit/>
          </a:bodyPr>
          <a:lstStyle/>
          <a:p>
            <a:pPr algn="just">
              <a:lnSpc>
                <a:spcPts val="4200"/>
              </a:lnSpc>
            </a:pPr>
            <a:r>
              <a:rPr lang="en-US" sz="3000" dirty="0">
                <a:solidFill>
                  <a:srgbClr val="000000"/>
                </a:solidFill>
                <a:latin typeface="Fraunces"/>
                <a:ea typeface="Fraunces"/>
                <a:cs typeface="Fraunces"/>
                <a:sym typeface="Fraunces"/>
              </a:rPr>
              <a:t> - </a:t>
            </a:r>
            <a:r>
              <a:rPr lang="en-US" sz="3000" dirty="0" err="1">
                <a:solidFill>
                  <a:srgbClr val="000000"/>
                </a:solidFill>
                <a:latin typeface="Fraunces"/>
                <a:ea typeface="Fraunces"/>
                <a:cs typeface="Fraunces"/>
                <a:sym typeface="Fraunces"/>
              </a:rPr>
              <a:t>Xây</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dựng</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mô</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hình</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học</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máy</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dự</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báo</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giá</a:t>
            </a:r>
            <a:endParaRPr lang="en-US" sz="3000" dirty="0">
              <a:solidFill>
                <a:srgbClr val="000000"/>
              </a:solidFill>
              <a:latin typeface="Fraunces"/>
              <a:ea typeface="Fraunces"/>
              <a:cs typeface="Fraunces"/>
              <a:sym typeface="Fraunces"/>
            </a:endParaRPr>
          </a:p>
          <a:p>
            <a:pPr algn="just">
              <a:lnSpc>
                <a:spcPts val="4200"/>
              </a:lnSpc>
            </a:pP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đóng</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cửa</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cổ</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phiếu</a:t>
            </a:r>
            <a:r>
              <a:rPr lang="en-US" sz="3000" dirty="0">
                <a:solidFill>
                  <a:srgbClr val="000000"/>
                </a:solidFill>
                <a:latin typeface="Fraunces"/>
                <a:ea typeface="Fraunces"/>
                <a:cs typeface="Fraunces"/>
                <a:sym typeface="Fraunces"/>
              </a:rPr>
              <a:t> FPT </a:t>
            </a:r>
            <a:r>
              <a:rPr lang="en-US" sz="3000" dirty="0" err="1">
                <a:solidFill>
                  <a:srgbClr val="000000"/>
                </a:solidFill>
                <a:latin typeface="Fraunces"/>
                <a:ea typeface="Fraunces"/>
                <a:cs typeface="Fraunces"/>
                <a:sym typeface="Fraunces"/>
              </a:rPr>
              <a:t>và</a:t>
            </a:r>
            <a:r>
              <a:rPr lang="en-US" sz="3000" dirty="0">
                <a:solidFill>
                  <a:srgbClr val="000000"/>
                </a:solidFill>
                <a:latin typeface="Fraunces"/>
                <a:ea typeface="Fraunces"/>
                <a:cs typeface="Fraunces"/>
                <a:sym typeface="Fraunces"/>
              </a:rPr>
              <a:t> CMG.</a:t>
            </a:r>
          </a:p>
          <a:p>
            <a:pPr algn="just">
              <a:lnSpc>
                <a:spcPts val="4200"/>
              </a:lnSpc>
            </a:pPr>
            <a:r>
              <a:rPr lang="en-US" sz="3000" dirty="0">
                <a:solidFill>
                  <a:srgbClr val="000000"/>
                </a:solidFill>
                <a:latin typeface="Fraunces"/>
                <a:ea typeface="Fraunces"/>
                <a:cs typeface="Fraunces"/>
                <a:sym typeface="Fraunces"/>
              </a:rPr>
              <a:t> - </a:t>
            </a:r>
            <a:r>
              <a:rPr lang="en-US" sz="3000" dirty="0" err="1">
                <a:solidFill>
                  <a:srgbClr val="000000"/>
                </a:solidFill>
                <a:latin typeface="Fraunces"/>
                <a:ea typeface="Fraunces"/>
                <a:cs typeface="Fraunces"/>
                <a:sym typeface="Fraunces"/>
              </a:rPr>
              <a:t>Triển</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khai</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hệ</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thống</a:t>
            </a:r>
            <a:r>
              <a:rPr lang="en-US" sz="3000" dirty="0">
                <a:solidFill>
                  <a:srgbClr val="000000"/>
                </a:solidFill>
                <a:latin typeface="Fraunces"/>
                <a:ea typeface="Fraunces"/>
                <a:cs typeface="Fraunces"/>
                <a:sym typeface="Fraunces"/>
              </a:rPr>
              <a:t> Retrieval-Augmented Generation (RAG) </a:t>
            </a:r>
            <a:r>
              <a:rPr lang="en-US" sz="3000" dirty="0" err="1">
                <a:solidFill>
                  <a:srgbClr val="000000"/>
                </a:solidFill>
                <a:latin typeface="Fraunces"/>
                <a:ea typeface="Fraunces"/>
                <a:cs typeface="Fraunces"/>
                <a:sym typeface="Fraunces"/>
              </a:rPr>
              <a:t>để</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khai</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thác</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thông</a:t>
            </a:r>
            <a:r>
              <a:rPr lang="en-US" sz="3000" dirty="0">
                <a:solidFill>
                  <a:srgbClr val="000000"/>
                </a:solidFill>
                <a:latin typeface="Fraunces"/>
                <a:ea typeface="Fraunces"/>
                <a:cs typeface="Fraunces"/>
                <a:sym typeface="Fraunces"/>
              </a:rPr>
              <a:t> tin </a:t>
            </a:r>
            <a:r>
              <a:rPr lang="en-US" sz="3000" dirty="0" err="1">
                <a:solidFill>
                  <a:srgbClr val="000000"/>
                </a:solidFill>
                <a:latin typeface="Fraunces"/>
                <a:ea typeface="Fraunces"/>
                <a:cs typeface="Fraunces"/>
                <a:sym typeface="Fraunces"/>
              </a:rPr>
              <a:t>từ</a:t>
            </a:r>
            <a:r>
              <a:rPr lang="en-US" sz="3000" dirty="0">
                <a:solidFill>
                  <a:srgbClr val="000000"/>
                </a:solidFill>
                <a:latin typeface="Fraunces"/>
                <a:ea typeface="Fraunces"/>
                <a:cs typeface="Fraunces"/>
                <a:sym typeface="Fraunces"/>
              </a:rPr>
              <a:t> tin </a:t>
            </a:r>
            <a:r>
              <a:rPr lang="en-US" sz="3000" dirty="0" err="1">
                <a:solidFill>
                  <a:srgbClr val="000000"/>
                </a:solidFill>
                <a:latin typeface="Fraunces"/>
                <a:ea typeface="Fraunces"/>
                <a:cs typeface="Fraunces"/>
                <a:sym typeface="Fraunces"/>
              </a:rPr>
              <a:t>tức</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và</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báo</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cáo</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tài</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chính</a:t>
            </a:r>
            <a:r>
              <a:rPr lang="en-US" sz="3000" dirty="0">
                <a:solidFill>
                  <a:srgbClr val="000000"/>
                </a:solidFill>
                <a:latin typeface="Fraunces"/>
                <a:ea typeface="Fraunces"/>
                <a:cs typeface="Fraunces"/>
                <a:sym typeface="Fraunces"/>
              </a:rPr>
              <a:t>.</a:t>
            </a:r>
          </a:p>
          <a:p>
            <a:pPr algn="just">
              <a:lnSpc>
                <a:spcPts val="4200"/>
              </a:lnSpc>
              <a:spcBef>
                <a:spcPct val="0"/>
              </a:spcBef>
            </a:pPr>
            <a:r>
              <a:rPr lang="en-US" sz="3000" dirty="0">
                <a:solidFill>
                  <a:srgbClr val="000000"/>
                </a:solidFill>
                <a:latin typeface="Fraunces"/>
                <a:ea typeface="Fraunces"/>
                <a:cs typeface="Fraunces"/>
                <a:sym typeface="Fraunces"/>
              </a:rPr>
              <a:t> - </a:t>
            </a:r>
            <a:r>
              <a:rPr lang="en-US" sz="3000" dirty="0" err="1">
                <a:solidFill>
                  <a:srgbClr val="000000"/>
                </a:solidFill>
                <a:latin typeface="Fraunces"/>
                <a:ea typeface="Fraunces"/>
                <a:cs typeface="Fraunces"/>
                <a:sym typeface="Fraunces"/>
              </a:rPr>
              <a:t>Thử</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nghiệm</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tinh</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chỉnh</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mô</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hình</a:t>
            </a:r>
            <a:r>
              <a:rPr lang="en-US" sz="3000" dirty="0">
                <a:solidFill>
                  <a:srgbClr val="000000"/>
                </a:solidFill>
                <a:latin typeface="Fraunces"/>
                <a:ea typeface="Fraunces"/>
                <a:cs typeface="Fraunces"/>
                <a:sym typeface="Fraunces"/>
              </a:rPr>
              <a:t> LLM </a:t>
            </a:r>
            <a:r>
              <a:rPr lang="en-US" sz="3000" dirty="0" err="1">
                <a:solidFill>
                  <a:srgbClr val="000000"/>
                </a:solidFill>
                <a:latin typeface="Fraunces"/>
                <a:ea typeface="Fraunces"/>
                <a:cs typeface="Fraunces"/>
                <a:sym typeface="Fraunces"/>
              </a:rPr>
              <a:t>để</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hỗ</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trợ</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dự</a:t>
            </a:r>
            <a:r>
              <a:rPr lang="en-US" sz="3000" dirty="0">
                <a:solidFill>
                  <a:srgbClr val="000000"/>
                </a:solidFill>
                <a:latin typeface="Fraunces"/>
                <a:ea typeface="Fraunces"/>
                <a:cs typeface="Fraunces"/>
                <a:sym typeface="Fraunces"/>
              </a:rPr>
              <a:t> </a:t>
            </a:r>
            <a:r>
              <a:rPr lang="en-US" sz="3000" dirty="0" err="1">
                <a:solidFill>
                  <a:srgbClr val="000000"/>
                </a:solidFill>
                <a:latin typeface="Fraunces"/>
                <a:ea typeface="Fraunces"/>
                <a:cs typeface="Fraunces"/>
                <a:sym typeface="Fraunces"/>
              </a:rPr>
              <a:t>báo</a:t>
            </a:r>
            <a:r>
              <a:rPr lang="en-US" sz="3000" dirty="0">
                <a:solidFill>
                  <a:srgbClr val="000000"/>
                </a:solidFill>
                <a:latin typeface="Fraunces"/>
                <a:ea typeface="Fraunces"/>
                <a:cs typeface="Fraunces"/>
                <a:sym typeface="Fraunces"/>
              </a:rPr>
              <a:t>.</a:t>
            </a:r>
          </a:p>
        </p:txBody>
      </p:sp>
      <p:sp>
        <p:nvSpPr>
          <p:cNvPr id="19" name="TextBox 19"/>
          <p:cNvSpPr txBox="1"/>
          <p:nvPr/>
        </p:nvSpPr>
        <p:spPr>
          <a:xfrm>
            <a:off x="634884" y="6210749"/>
            <a:ext cx="5900687" cy="596900"/>
          </a:xfrm>
          <a:prstGeom prst="rect">
            <a:avLst/>
          </a:prstGeom>
        </p:spPr>
        <p:txBody>
          <a:bodyPr lIns="0" tIns="0" rIns="0" bIns="0" rtlCol="0" anchor="t">
            <a:spAutoFit/>
          </a:bodyPr>
          <a:lstStyle/>
          <a:p>
            <a:pPr algn="just">
              <a:lnSpc>
                <a:spcPts val="4899"/>
              </a:lnSpc>
              <a:spcBef>
                <a:spcPct val="0"/>
              </a:spcBef>
            </a:pPr>
            <a:r>
              <a:rPr lang="en-US" sz="3499" b="1">
                <a:solidFill>
                  <a:srgbClr val="16599D"/>
                </a:solidFill>
                <a:latin typeface="Fraunces Bold"/>
                <a:ea typeface="Fraunces Bold"/>
                <a:cs typeface="Fraunces Bold"/>
                <a:sym typeface="Fraunces Bold"/>
              </a:rPr>
              <a:t>2. Phương hướng tiếp cận</a:t>
            </a:r>
          </a:p>
        </p:txBody>
      </p:sp>
      <p:sp>
        <p:nvSpPr>
          <p:cNvPr id="20" name="TextBox 20"/>
          <p:cNvSpPr txBox="1"/>
          <p:nvPr/>
        </p:nvSpPr>
        <p:spPr>
          <a:xfrm>
            <a:off x="783617" y="7011590"/>
            <a:ext cx="7235257" cy="2114550"/>
          </a:xfrm>
          <a:prstGeom prst="rect">
            <a:avLst/>
          </a:prstGeom>
        </p:spPr>
        <p:txBody>
          <a:bodyPr lIns="0" tIns="0" rIns="0" bIns="0" rtlCol="0" anchor="t">
            <a:spAutoFit/>
          </a:bodyPr>
          <a:lstStyle/>
          <a:p>
            <a:pPr algn="just">
              <a:lnSpc>
                <a:spcPts val="4200"/>
              </a:lnSpc>
            </a:pPr>
            <a:r>
              <a:rPr lang="en-US" sz="3000">
                <a:solidFill>
                  <a:srgbClr val="000000"/>
                </a:solidFill>
                <a:latin typeface="Fraunces"/>
                <a:ea typeface="Fraunces"/>
                <a:cs typeface="Fraunces"/>
                <a:sym typeface="Fraunces"/>
              </a:rPr>
              <a:t> - Xử lý dữ liệu định lượng</a:t>
            </a:r>
          </a:p>
          <a:p>
            <a:pPr algn="just">
              <a:lnSpc>
                <a:spcPts val="4200"/>
              </a:lnSpc>
            </a:pPr>
            <a:r>
              <a:rPr lang="en-US" sz="3000">
                <a:solidFill>
                  <a:srgbClr val="000000"/>
                </a:solidFill>
                <a:latin typeface="Fraunces"/>
                <a:ea typeface="Fraunces"/>
                <a:cs typeface="Fraunces"/>
                <a:sym typeface="Fraunces"/>
              </a:rPr>
              <a:t> - Xây dựng mô hình dự báo</a:t>
            </a:r>
          </a:p>
          <a:p>
            <a:pPr algn="just">
              <a:lnSpc>
                <a:spcPts val="4200"/>
              </a:lnSpc>
            </a:pPr>
            <a:r>
              <a:rPr lang="en-US" sz="3000">
                <a:solidFill>
                  <a:srgbClr val="000000"/>
                </a:solidFill>
                <a:latin typeface="Fraunces"/>
                <a:ea typeface="Fraunces"/>
                <a:cs typeface="Fraunces"/>
                <a:sym typeface="Fraunces"/>
              </a:rPr>
              <a:t> - Triển khai RAG</a:t>
            </a:r>
          </a:p>
          <a:p>
            <a:pPr algn="just">
              <a:lnSpc>
                <a:spcPts val="4200"/>
              </a:lnSpc>
              <a:spcBef>
                <a:spcPct val="0"/>
              </a:spcBef>
            </a:pPr>
            <a:r>
              <a:rPr lang="en-US" sz="3000">
                <a:solidFill>
                  <a:srgbClr val="000000"/>
                </a:solidFill>
                <a:latin typeface="Fraunces"/>
                <a:ea typeface="Fraunces"/>
                <a:cs typeface="Fraunces"/>
                <a:sym typeface="Fraunces"/>
              </a:rPr>
              <a:t> - Tinh chỉnh LLM</a:t>
            </a:r>
          </a:p>
        </p:txBody>
      </p:sp>
      <p:sp>
        <p:nvSpPr>
          <p:cNvPr id="21" name="TextBox 21"/>
          <p:cNvSpPr txBox="1"/>
          <p:nvPr/>
        </p:nvSpPr>
        <p:spPr>
          <a:xfrm>
            <a:off x="10618797" y="2546518"/>
            <a:ext cx="7228929" cy="2305052"/>
          </a:xfrm>
          <a:prstGeom prst="rect">
            <a:avLst/>
          </a:prstGeom>
        </p:spPr>
        <p:txBody>
          <a:bodyPr lIns="0" tIns="0" rIns="0" bIns="0" rtlCol="0" anchor="t">
            <a:spAutoFit/>
          </a:bodyPr>
          <a:lstStyle/>
          <a:p>
            <a:pPr marL="0" lvl="0" indent="0" algn="l">
              <a:lnSpc>
                <a:spcPts val="8925"/>
              </a:lnSpc>
            </a:pPr>
            <a:r>
              <a:rPr lang="en-US" sz="8500" b="1" dirty="0">
                <a:solidFill>
                  <a:srgbClr val="FFFFFF"/>
                </a:solidFill>
                <a:latin typeface="Fraunces Bold"/>
                <a:ea typeface="Fraunces Bold"/>
                <a:cs typeface="Fraunces Bold"/>
                <a:sym typeface="Fraunces Bold"/>
              </a:rPr>
              <a:t>CHƯƠNG I: TỔNG QUAN</a:t>
            </a:r>
          </a:p>
        </p:txBody>
      </p:sp>
      <p:sp>
        <p:nvSpPr>
          <p:cNvPr id="22" name="Freeform 22"/>
          <p:cNvSpPr/>
          <p:nvPr/>
        </p:nvSpPr>
        <p:spPr>
          <a:xfrm>
            <a:off x="15961381" y="791239"/>
            <a:ext cx="2595839" cy="2592594"/>
          </a:xfrm>
          <a:custGeom>
            <a:avLst/>
            <a:gdLst/>
            <a:ahLst/>
            <a:cxnLst/>
            <a:rect l="l" t="t" r="r" b="b"/>
            <a:pathLst>
              <a:path w="2595839" h="2592594">
                <a:moveTo>
                  <a:pt x="0" y="0"/>
                </a:moveTo>
                <a:lnTo>
                  <a:pt x="2595838" y="0"/>
                </a:lnTo>
                <a:lnTo>
                  <a:pt x="2595838" y="2592594"/>
                </a:lnTo>
                <a:lnTo>
                  <a:pt x="0" y="2592594"/>
                </a:lnTo>
                <a:lnTo>
                  <a:pt x="0" y="0"/>
                </a:lnTo>
                <a:close/>
              </a:path>
            </a:pathLst>
          </a:custGeom>
          <a:blipFill>
            <a:blip r:embed="rId4"/>
            <a:stretch>
              <a:fillRect/>
            </a:stretch>
          </a:blipFill>
        </p:spPr>
      </p:sp>
      <p:grpSp>
        <p:nvGrpSpPr>
          <p:cNvPr id="23" name="Group 23"/>
          <p:cNvGrpSpPr/>
          <p:nvPr/>
        </p:nvGrpSpPr>
        <p:grpSpPr>
          <a:xfrm>
            <a:off x="-12700" y="-2781487"/>
            <a:ext cx="18869637" cy="4315108"/>
            <a:chOff x="0" y="0"/>
            <a:chExt cx="4969781" cy="1136489"/>
          </a:xfrm>
        </p:grpSpPr>
        <p:sp>
          <p:nvSpPr>
            <p:cNvPr id="24" name="Freeform 24"/>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25" name="TextBox 25"/>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8100000">
            <a:off x="8515005" y="-553860"/>
            <a:ext cx="5359870" cy="2511321"/>
            <a:chOff x="0" y="0"/>
            <a:chExt cx="1597103" cy="748309"/>
          </a:xfrm>
        </p:grpSpPr>
        <p:sp>
          <p:nvSpPr>
            <p:cNvPr id="3" name="Freeform 3"/>
            <p:cNvSpPr/>
            <p:nvPr/>
          </p:nvSpPr>
          <p:spPr>
            <a:xfrm>
              <a:off x="0" y="0"/>
              <a:ext cx="1597103" cy="748309"/>
            </a:xfrm>
            <a:custGeom>
              <a:avLst/>
              <a:gdLst/>
              <a:ahLst/>
              <a:cxnLst/>
              <a:rect l="l" t="t" r="r" b="b"/>
              <a:pathLst>
                <a:path w="1597103" h="748309">
                  <a:moveTo>
                    <a:pt x="0" y="0"/>
                  </a:moveTo>
                  <a:lnTo>
                    <a:pt x="1597103" y="0"/>
                  </a:lnTo>
                  <a:lnTo>
                    <a:pt x="1597103" y="748309"/>
                  </a:lnTo>
                  <a:lnTo>
                    <a:pt x="0" y="748309"/>
                  </a:lnTo>
                  <a:close/>
                </a:path>
              </a:pathLst>
            </a:custGeom>
            <a:solidFill>
              <a:srgbClr val="0F4984"/>
            </a:solidFill>
          </p:spPr>
        </p:sp>
        <p:sp>
          <p:nvSpPr>
            <p:cNvPr id="4" name="TextBox 4"/>
            <p:cNvSpPr txBox="1"/>
            <p:nvPr/>
          </p:nvSpPr>
          <p:spPr>
            <a:xfrm>
              <a:off x="0" y="-38100"/>
              <a:ext cx="1597103" cy="78640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8100000">
            <a:off x="10669360" y="993471"/>
            <a:ext cx="10132302" cy="2304198"/>
            <a:chOff x="0" y="0"/>
            <a:chExt cx="3019165" cy="686592"/>
          </a:xfrm>
        </p:grpSpPr>
        <p:sp>
          <p:nvSpPr>
            <p:cNvPr id="6" name="Freeform 6"/>
            <p:cNvSpPr/>
            <p:nvPr/>
          </p:nvSpPr>
          <p:spPr>
            <a:xfrm>
              <a:off x="0" y="0"/>
              <a:ext cx="3019165" cy="686592"/>
            </a:xfrm>
            <a:custGeom>
              <a:avLst/>
              <a:gdLst/>
              <a:ahLst/>
              <a:cxnLst/>
              <a:rect l="l" t="t" r="r" b="b"/>
              <a:pathLst>
                <a:path w="3019165" h="686592">
                  <a:moveTo>
                    <a:pt x="0" y="0"/>
                  </a:moveTo>
                  <a:lnTo>
                    <a:pt x="3019165" y="0"/>
                  </a:lnTo>
                  <a:lnTo>
                    <a:pt x="3019165" y="686592"/>
                  </a:lnTo>
                  <a:lnTo>
                    <a:pt x="0" y="686592"/>
                  </a:lnTo>
                  <a:close/>
                </a:path>
              </a:pathLst>
            </a:custGeom>
            <a:solidFill>
              <a:srgbClr val="16599D"/>
            </a:solidFill>
          </p:spPr>
        </p:sp>
        <p:sp>
          <p:nvSpPr>
            <p:cNvPr id="7" name="TextBox 7"/>
            <p:cNvSpPr txBox="1"/>
            <p:nvPr/>
          </p:nvSpPr>
          <p:spPr>
            <a:xfrm>
              <a:off x="0" y="-38100"/>
              <a:ext cx="3019165" cy="72469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8100000">
            <a:off x="15049711" y="-350832"/>
            <a:ext cx="5000402" cy="2304198"/>
            <a:chOff x="0" y="0"/>
            <a:chExt cx="1489991" cy="686592"/>
          </a:xfrm>
        </p:grpSpPr>
        <p:sp>
          <p:nvSpPr>
            <p:cNvPr id="9" name="Freeform 9"/>
            <p:cNvSpPr/>
            <p:nvPr/>
          </p:nvSpPr>
          <p:spPr>
            <a:xfrm>
              <a:off x="0" y="0"/>
              <a:ext cx="1489991" cy="686592"/>
            </a:xfrm>
            <a:custGeom>
              <a:avLst/>
              <a:gdLst/>
              <a:ahLst/>
              <a:cxnLst/>
              <a:rect l="l" t="t" r="r" b="b"/>
              <a:pathLst>
                <a:path w="1489991" h="686592">
                  <a:moveTo>
                    <a:pt x="0" y="0"/>
                  </a:moveTo>
                  <a:lnTo>
                    <a:pt x="1489991" y="0"/>
                  </a:lnTo>
                  <a:lnTo>
                    <a:pt x="1489991" y="686592"/>
                  </a:lnTo>
                  <a:lnTo>
                    <a:pt x="0" y="686592"/>
                  </a:lnTo>
                  <a:close/>
                </a:path>
              </a:pathLst>
            </a:custGeom>
            <a:solidFill>
              <a:srgbClr val="2978C8"/>
            </a:solidFill>
          </p:spPr>
        </p:sp>
        <p:sp>
          <p:nvSpPr>
            <p:cNvPr id="10" name="TextBox 10"/>
            <p:cNvSpPr txBox="1"/>
            <p:nvPr/>
          </p:nvSpPr>
          <p:spPr>
            <a:xfrm>
              <a:off x="0" y="-38100"/>
              <a:ext cx="1489991" cy="724692"/>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9871822" y="1485996"/>
            <a:ext cx="7678091" cy="3305175"/>
          </a:xfrm>
          <a:prstGeom prst="rect">
            <a:avLst/>
          </a:prstGeom>
        </p:spPr>
        <p:txBody>
          <a:bodyPr lIns="0" tIns="0" rIns="0" bIns="0" rtlCol="0" anchor="t">
            <a:spAutoFit/>
          </a:bodyPr>
          <a:lstStyle/>
          <a:p>
            <a:pPr marL="0" lvl="0" indent="0" algn="l">
              <a:lnSpc>
                <a:spcPts val="6599"/>
              </a:lnSpc>
            </a:pPr>
            <a:r>
              <a:rPr lang="en-US" sz="5499" b="1">
                <a:solidFill>
                  <a:srgbClr val="FFFFFF"/>
                </a:solidFill>
                <a:latin typeface="Fraunces Bold"/>
                <a:ea typeface="Fraunces Bold"/>
                <a:cs typeface="Fraunces Bold"/>
                <a:sym typeface="Fraunces Bold"/>
              </a:rPr>
              <a:t>CHƯƠNG  IV: </a:t>
            </a:r>
          </a:p>
          <a:p>
            <a:pPr marL="0" lvl="0" indent="0" algn="l">
              <a:lnSpc>
                <a:spcPts val="6599"/>
              </a:lnSpc>
            </a:pPr>
            <a:r>
              <a:rPr lang="en-US" sz="5499" b="1">
                <a:solidFill>
                  <a:srgbClr val="FFFFFF"/>
                </a:solidFill>
                <a:latin typeface="Fraunces Bold"/>
                <a:ea typeface="Fraunces Bold"/>
                <a:cs typeface="Fraunces Bold"/>
                <a:sym typeface="Fraunces Bold"/>
              </a:rPr>
              <a:t>TINH CHỈNH MÔ HÌNH LLM NHẰM DỰ BÁO GIÁ ĐÓNG CỬA</a:t>
            </a:r>
          </a:p>
        </p:txBody>
      </p:sp>
      <p:sp>
        <p:nvSpPr>
          <p:cNvPr id="12" name="TextBox 12"/>
          <p:cNvSpPr txBox="1"/>
          <p:nvPr/>
        </p:nvSpPr>
        <p:spPr>
          <a:xfrm>
            <a:off x="9871822" y="5285883"/>
            <a:ext cx="7996632" cy="828675"/>
          </a:xfrm>
          <a:prstGeom prst="rect">
            <a:avLst/>
          </a:prstGeom>
        </p:spPr>
        <p:txBody>
          <a:bodyPr lIns="0" tIns="0" rIns="0" bIns="0" rtlCol="0" anchor="t">
            <a:spAutoFit/>
          </a:bodyPr>
          <a:lstStyle/>
          <a:p>
            <a:pPr marL="0" lvl="0" indent="0" algn="l">
              <a:lnSpc>
                <a:spcPts val="3360"/>
              </a:lnSpc>
            </a:pPr>
            <a:r>
              <a:rPr lang="en-US" sz="2800" b="1">
                <a:solidFill>
                  <a:srgbClr val="FFFFFF"/>
                </a:solidFill>
                <a:latin typeface="Fraunces Bold"/>
                <a:ea typeface="Fraunces Bold"/>
                <a:cs typeface="Fraunces Bold"/>
                <a:sym typeface="Fraunces Bold"/>
              </a:rPr>
              <a:t>Ứng dụng LLM kết hợp dữ liệu giá và tin tức để dự báo giá cổ phiếu FPT và CMG.</a:t>
            </a:r>
          </a:p>
        </p:txBody>
      </p:sp>
      <p:sp>
        <p:nvSpPr>
          <p:cNvPr id="13" name="TextBox 13"/>
          <p:cNvSpPr txBox="1"/>
          <p:nvPr/>
        </p:nvSpPr>
        <p:spPr>
          <a:xfrm>
            <a:off x="9871822" y="6157674"/>
            <a:ext cx="7996632" cy="2636520"/>
          </a:xfrm>
          <a:prstGeom prst="rect">
            <a:avLst/>
          </a:prstGeom>
        </p:spPr>
        <p:txBody>
          <a:bodyPr lIns="0" tIns="0" rIns="0" bIns="0" rtlCol="0" anchor="t">
            <a:spAutoFit/>
          </a:bodyPr>
          <a:lstStyle/>
          <a:p>
            <a:pPr marL="604521" lvl="1" indent="-302261" algn="l">
              <a:lnSpc>
                <a:spcPts val="4200"/>
              </a:lnSpc>
              <a:buFont typeface="Arial"/>
              <a:buChar char="•"/>
            </a:pPr>
            <a:r>
              <a:rPr lang="en-US" sz="2800">
                <a:solidFill>
                  <a:srgbClr val="FFFFFF"/>
                </a:solidFill>
                <a:latin typeface="Fraunces"/>
                <a:ea typeface="Fraunces"/>
                <a:cs typeface="Fraunces"/>
                <a:sym typeface="Fraunces"/>
              </a:rPr>
              <a:t>Cài đặt thư viện và xử lý dữ liệu đầu vào</a:t>
            </a:r>
          </a:p>
          <a:p>
            <a:pPr marL="604521" lvl="1" indent="-302261" algn="l">
              <a:lnSpc>
                <a:spcPts val="4200"/>
              </a:lnSpc>
              <a:buFont typeface="Arial"/>
              <a:buChar char="•"/>
            </a:pPr>
            <a:r>
              <a:rPr lang="en-US" sz="2800">
                <a:solidFill>
                  <a:srgbClr val="FFFFFF"/>
                </a:solidFill>
                <a:latin typeface="Fraunces"/>
                <a:ea typeface="Fraunces"/>
                <a:cs typeface="Fraunces"/>
                <a:sym typeface="Fraunces"/>
              </a:rPr>
              <a:t>Phân tích cảm xúc</a:t>
            </a:r>
          </a:p>
          <a:p>
            <a:pPr marL="604521" lvl="1" indent="-302261" algn="l">
              <a:lnSpc>
                <a:spcPts val="4200"/>
              </a:lnSpc>
              <a:buFont typeface="Arial"/>
              <a:buChar char="•"/>
            </a:pPr>
            <a:r>
              <a:rPr lang="en-US" sz="2800">
                <a:solidFill>
                  <a:srgbClr val="FFFFFF"/>
                </a:solidFill>
                <a:latin typeface="Fraunces"/>
                <a:ea typeface="Fraunces"/>
                <a:cs typeface="Fraunces"/>
                <a:sym typeface="Fraunces"/>
              </a:rPr>
              <a:t>Chuẩn bị dữ liệu và xây dựng mô hình để huấn luyện</a:t>
            </a:r>
          </a:p>
          <a:p>
            <a:pPr marL="604521" lvl="1" indent="-302261" algn="l">
              <a:lnSpc>
                <a:spcPts val="4200"/>
              </a:lnSpc>
              <a:buFont typeface="Arial"/>
              <a:buChar char="•"/>
            </a:pPr>
            <a:r>
              <a:rPr lang="en-US" sz="2800">
                <a:solidFill>
                  <a:srgbClr val="FFFFFF"/>
                </a:solidFill>
                <a:latin typeface="Fraunces"/>
                <a:ea typeface="Fraunces"/>
                <a:cs typeface="Fraunces"/>
                <a:sym typeface="Fraunces"/>
              </a:rPr>
              <a:t>Thử nghiệm thực tế với các kịch bản tin tức</a:t>
            </a:r>
          </a:p>
        </p:txBody>
      </p:sp>
      <p:grpSp>
        <p:nvGrpSpPr>
          <p:cNvPr id="14" name="Group 14"/>
          <p:cNvGrpSpPr/>
          <p:nvPr/>
        </p:nvGrpSpPr>
        <p:grpSpPr>
          <a:xfrm>
            <a:off x="-12700" y="-2781487"/>
            <a:ext cx="18869637" cy="4315108"/>
            <a:chOff x="0" y="0"/>
            <a:chExt cx="4969781" cy="1136489"/>
          </a:xfrm>
        </p:grpSpPr>
        <p:sp>
          <p:nvSpPr>
            <p:cNvPr id="15" name="Freeform 15"/>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16" name="TextBox 16"/>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sp>
        <p:nvSpPr>
          <p:cNvPr id="17" name="AutoShape 17"/>
          <p:cNvSpPr/>
          <p:nvPr/>
        </p:nvSpPr>
        <p:spPr>
          <a:xfrm>
            <a:off x="-1373936" y="5150557"/>
            <a:ext cx="10944657" cy="103410"/>
          </a:xfrm>
          <a:prstGeom prst="rect">
            <a:avLst/>
          </a:prstGeom>
          <a:solidFill>
            <a:srgbClr val="0F4984"/>
          </a:solidFill>
        </p:spPr>
      </p:sp>
      <p:sp>
        <p:nvSpPr>
          <p:cNvPr id="18" name="AutoShape 18"/>
          <p:cNvSpPr/>
          <p:nvPr/>
        </p:nvSpPr>
        <p:spPr>
          <a:xfrm>
            <a:off x="1028700" y="1028700"/>
            <a:ext cx="6400800" cy="7200900"/>
          </a:xfrm>
          <a:prstGeom prst="rect">
            <a:avLst/>
          </a:prstGeom>
          <a:solidFill>
            <a:srgbClr val="3B71B8"/>
          </a:solidFill>
        </p:spPr>
      </p:sp>
      <p:grpSp>
        <p:nvGrpSpPr>
          <p:cNvPr id="19" name="Group 19"/>
          <p:cNvGrpSpPr/>
          <p:nvPr/>
        </p:nvGrpSpPr>
        <p:grpSpPr>
          <a:xfrm>
            <a:off x="1613056" y="1771981"/>
            <a:ext cx="6799321" cy="7486319"/>
            <a:chOff x="0" y="0"/>
            <a:chExt cx="812800" cy="894925"/>
          </a:xfrm>
        </p:grpSpPr>
        <p:sp>
          <p:nvSpPr>
            <p:cNvPr id="20" name="Freeform 20"/>
            <p:cNvSpPr/>
            <p:nvPr/>
          </p:nvSpPr>
          <p:spPr>
            <a:xfrm>
              <a:off x="0" y="0"/>
              <a:ext cx="812800" cy="894925"/>
            </a:xfrm>
            <a:custGeom>
              <a:avLst/>
              <a:gdLst/>
              <a:ahLst/>
              <a:cxnLst/>
              <a:rect l="l" t="t" r="r" b="b"/>
              <a:pathLst>
                <a:path w="812800" h="894925">
                  <a:moveTo>
                    <a:pt x="0" y="0"/>
                  </a:moveTo>
                  <a:lnTo>
                    <a:pt x="812800" y="0"/>
                  </a:lnTo>
                  <a:lnTo>
                    <a:pt x="812800" y="894925"/>
                  </a:lnTo>
                  <a:lnTo>
                    <a:pt x="0" y="894925"/>
                  </a:lnTo>
                  <a:close/>
                </a:path>
              </a:pathLst>
            </a:custGeom>
            <a:blipFill>
              <a:blip r:embed="rId2"/>
              <a:stretch>
                <a:fillRect l="-32577" r="-32577"/>
              </a:stretch>
            </a:blipFill>
          </p:spPr>
        </p:sp>
      </p:gr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1397"/>
            <a:ext cx="18869637" cy="4315108"/>
            <a:chOff x="0" y="0"/>
            <a:chExt cx="4969781" cy="1136489"/>
          </a:xfrm>
        </p:grpSpPr>
        <p:sp>
          <p:nvSpPr>
            <p:cNvPr id="3" name="Freeform 3"/>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85127" y="698027"/>
            <a:ext cx="10653093" cy="757844"/>
            <a:chOff x="0" y="0"/>
            <a:chExt cx="14204124" cy="1010459"/>
          </a:xfrm>
        </p:grpSpPr>
        <p:grpSp>
          <p:nvGrpSpPr>
            <p:cNvPr id="6" name="Group 6"/>
            <p:cNvGrpSpPr/>
            <p:nvPr/>
          </p:nvGrpSpPr>
          <p:grpSpPr>
            <a:xfrm>
              <a:off x="0" y="0"/>
              <a:ext cx="14204124" cy="1010459"/>
              <a:chOff x="0" y="0"/>
              <a:chExt cx="2805753" cy="199597"/>
            </a:xfrm>
          </p:grpSpPr>
          <p:sp>
            <p:nvSpPr>
              <p:cNvPr id="7" name="Freeform 7"/>
              <p:cNvSpPr/>
              <p:nvPr/>
            </p:nvSpPr>
            <p:spPr>
              <a:xfrm>
                <a:off x="0" y="0"/>
                <a:ext cx="2805753" cy="199597"/>
              </a:xfrm>
              <a:custGeom>
                <a:avLst/>
                <a:gdLst/>
                <a:ahLst/>
                <a:cxnLst/>
                <a:rect l="l" t="t" r="r" b="b"/>
                <a:pathLst>
                  <a:path w="2805753" h="199597">
                    <a:moveTo>
                      <a:pt x="72673" y="0"/>
                    </a:moveTo>
                    <a:lnTo>
                      <a:pt x="2733080" y="0"/>
                    </a:lnTo>
                    <a:cubicBezTo>
                      <a:pt x="2752354" y="0"/>
                      <a:pt x="2770839" y="7657"/>
                      <a:pt x="2784468" y="21285"/>
                    </a:cubicBezTo>
                    <a:cubicBezTo>
                      <a:pt x="2798096" y="34914"/>
                      <a:pt x="2805753" y="53399"/>
                      <a:pt x="2805753" y="72673"/>
                    </a:cubicBezTo>
                    <a:lnTo>
                      <a:pt x="2805753" y="126924"/>
                    </a:lnTo>
                    <a:cubicBezTo>
                      <a:pt x="2805753" y="167060"/>
                      <a:pt x="2773216" y="199597"/>
                      <a:pt x="2733080" y="199597"/>
                    </a:cubicBezTo>
                    <a:lnTo>
                      <a:pt x="72673" y="199597"/>
                    </a:lnTo>
                    <a:cubicBezTo>
                      <a:pt x="53399" y="199597"/>
                      <a:pt x="34914" y="191940"/>
                      <a:pt x="21285" y="178311"/>
                    </a:cubicBezTo>
                    <a:cubicBezTo>
                      <a:pt x="7657" y="164683"/>
                      <a:pt x="0" y="146198"/>
                      <a:pt x="0" y="126924"/>
                    </a:cubicBezTo>
                    <a:lnTo>
                      <a:pt x="0" y="72673"/>
                    </a:lnTo>
                    <a:cubicBezTo>
                      <a:pt x="0" y="53399"/>
                      <a:pt x="7657" y="34914"/>
                      <a:pt x="21285" y="21285"/>
                    </a:cubicBezTo>
                    <a:cubicBezTo>
                      <a:pt x="34914" y="7657"/>
                      <a:pt x="53399" y="0"/>
                      <a:pt x="72673" y="0"/>
                    </a:cubicBezTo>
                    <a:close/>
                  </a:path>
                </a:pathLst>
              </a:custGeom>
              <a:gradFill rotWithShape="1">
                <a:gsLst>
                  <a:gs pos="0">
                    <a:srgbClr val="153953">
                      <a:alpha val="100000"/>
                    </a:srgbClr>
                  </a:gs>
                  <a:gs pos="100000">
                    <a:srgbClr val="065D9B">
                      <a:alpha val="100000"/>
                    </a:srgbClr>
                  </a:gs>
                </a:gsLst>
                <a:lin ang="0"/>
              </a:gradFill>
            </p:spPr>
          </p:sp>
          <p:sp>
            <p:nvSpPr>
              <p:cNvPr id="8" name="TextBox 8"/>
              <p:cNvSpPr txBox="1"/>
              <p:nvPr/>
            </p:nvSpPr>
            <p:spPr>
              <a:xfrm>
                <a:off x="0" y="-38100"/>
                <a:ext cx="2805753" cy="237697"/>
              </a:xfrm>
              <a:prstGeom prst="rect">
                <a:avLst/>
              </a:prstGeom>
            </p:spPr>
            <p:txBody>
              <a:bodyPr lIns="50800" tIns="50800" rIns="50800" bIns="50800" rtlCol="0" anchor="ctr"/>
              <a:lstStyle/>
              <a:p>
                <a:pPr algn="ctr">
                  <a:lnSpc>
                    <a:spcPts val="2939"/>
                  </a:lnSpc>
                </a:pPr>
                <a:endParaRPr/>
              </a:p>
            </p:txBody>
          </p:sp>
        </p:grpSp>
        <p:sp>
          <p:nvSpPr>
            <p:cNvPr id="9" name="TextBox 9"/>
            <p:cNvSpPr txBox="1"/>
            <p:nvPr/>
          </p:nvSpPr>
          <p:spPr>
            <a:xfrm>
              <a:off x="58106" y="97862"/>
              <a:ext cx="13873354" cy="697177"/>
            </a:xfrm>
            <a:prstGeom prst="rect">
              <a:avLst/>
            </a:prstGeom>
          </p:spPr>
          <p:txBody>
            <a:bodyPr lIns="0" tIns="0" rIns="0" bIns="0" rtlCol="0" anchor="t">
              <a:spAutoFit/>
            </a:bodyPr>
            <a:lstStyle/>
            <a:p>
              <a:pPr algn="ctr">
                <a:lnSpc>
                  <a:spcPts val="4385"/>
                </a:lnSpc>
                <a:spcBef>
                  <a:spcPct val="0"/>
                </a:spcBef>
              </a:pPr>
              <a:r>
                <a:rPr lang="en-US" sz="3132" b="1">
                  <a:solidFill>
                    <a:srgbClr val="FFFFFF"/>
                  </a:solidFill>
                  <a:latin typeface="Fraunces Bold"/>
                  <a:ea typeface="Fraunces Bold"/>
                  <a:cs typeface="Fraunces Bold"/>
                  <a:sym typeface="Fraunces Bold"/>
                </a:rPr>
                <a:t>1. CÀI ĐẶT THƯ VIỆN &amp; LOAD VÀ XỬ LÝ DỮ LIỆU</a:t>
              </a:r>
            </a:p>
          </p:txBody>
        </p:sp>
      </p:grpSp>
      <p:sp>
        <p:nvSpPr>
          <p:cNvPr id="10" name="Freeform 10"/>
          <p:cNvSpPr/>
          <p:nvPr/>
        </p:nvSpPr>
        <p:spPr>
          <a:xfrm>
            <a:off x="8395981" y="3425501"/>
            <a:ext cx="9372616" cy="1922330"/>
          </a:xfrm>
          <a:custGeom>
            <a:avLst/>
            <a:gdLst/>
            <a:ahLst/>
            <a:cxnLst/>
            <a:rect l="l" t="t" r="r" b="b"/>
            <a:pathLst>
              <a:path w="9372616" h="1922330">
                <a:moveTo>
                  <a:pt x="0" y="0"/>
                </a:moveTo>
                <a:lnTo>
                  <a:pt x="9372616" y="0"/>
                </a:lnTo>
                <a:lnTo>
                  <a:pt x="9372616" y="1922330"/>
                </a:lnTo>
                <a:lnTo>
                  <a:pt x="0" y="1922330"/>
                </a:lnTo>
                <a:lnTo>
                  <a:pt x="0" y="0"/>
                </a:lnTo>
                <a:close/>
              </a:path>
            </a:pathLst>
          </a:custGeom>
          <a:blipFill>
            <a:blip r:embed="rId2"/>
            <a:stretch>
              <a:fillRect t="-61303" b="-233015"/>
            </a:stretch>
          </a:blipFill>
        </p:spPr>
      </p:sp>
      <p:sp>
        <p:nvSpPr>
          <p:cNvPr id="11" name="Freeform 11"/>
          <p:cNvSpPr/>
          <p:nvPr/>
        </p:nvSpPr>
        <p:spPr>
          <a:xfrm>
            <a:off x="2417168" y="2049041"/>
            <a:ext cx="2578722" cy="1434961"/>
          </a:xfrm>
          <a:custGeom>
            <a:avLst/>
            <a:gdLst/>
            <a:ahLst/>
            <a:cxnLst/>
            <a:rect l="l" t="t" r="r" b="b"/>
            <a:pathLst>
              <a:path w="2578722" h="1434961">
                <a:moveTo>
                  <a:pt x="0" y="0"/>
                </a:moveTo>
                <a:lnTo>
                  <a:pt x="2578723" y="0"/>
                </a:lnTo>
                <a:lnTo>
                  <a:pt x="2578723" y="1434961"/>
                </a:lnTo>
                <a:lnTo>
                  <a:pt x="0" y="1434961"/>
                </a:lnTo>
                <a:lnTo>
                  <a:pt x="0" y="0"/>
                </a:lnTo>
                <a:close/>
              </a:path>
            </a:pathLst>
          </a:custGeom>
          <a:blipFill>
            <a:blip r:embed="rId3"/>
            <a:stretch>
              <a:fillRect l="-35665" t="-27528" r="-31706" b="-34892"/>
            </a:stretch>
          </a:blipFill>
        </p:spPr>
      </p:sp>
      <p:sp>
        <p:nvSpPr>
          <p:cNvPr id="12" name="Freeform 12"/>
          <p:cNvSpPr/>
          <p:nvPr/>
        </p:nvSpPr>
        <p:spPr>
          <a:xfrm>
            <a:off x="6267600" y="2017847"/>
            <a:ext cx="2033130" cy="1497349"/>
          </a:xfrm>
          <a:custGeom>
            <a:avLst/>
            <a:gdLst/>
            <a:ahLst/>
            <a:cxnLst/>
            <a:rect l="l" t="t" r="r" b="b"/>
            <a:pathLst>
              <a:path w="2033130" h="1497349">
                <a:moveTo>
                  <a:pt x="0" y="0"/>
                </a:moveTo>
                <a:lnTo>
                  <a:pt x="2033131" y="0"/>
                </a:lnTo>
                <a:lnTo>
                  <a:pt x="2033131" y="1497348"/>
                </a:lnTo>
                <a:lnTo>
                  <a:pt x="0" y="1497348"/>
                </a:lnTo>
                <a:lnTo>
                  <a:pt x="0" y="0"/>
                </a:lnTo>
                <a:close/>
              </a:path>
            </a:pathLst>
          </a:custGeom>
          <a:blipFill>
            <a:blip r:embed="rId4"/>
            <a:stretch>
              <a:fillRect t="-28496" r="-10744" b="-21874"/>
            </a:stretch>
          </a:blipFill>
        </p:spPr>
      </p:sp>
      <p:sp>
        <p:nvSpPr>
          <p:cNvPr id="13" name="Freeform 13"/>
          <p:cNvSpPr/>
          <p:nvPr/>
        </p:nvSpPr>
        <p:spPr>
          <a:xfrm>
            <a:off x="9577081" y="2088469"/>
            <a:ext cx="2173453" cy="1270358"/>
          </a:xfrm>
          <a:custGeom>
            <a:avLst/>
            <a:gdLst/>
            <a:ahLst/>
            <a:cxnLst/>
            <a:rect l="l" t="t" r="r" b="b"/>
            <a:pathLst>
              <a:path w="2173453" h="1270358">
                <a:moveTo>
                  <a:pt x="0" y="0"/>
                </a:moveTo>
                <a:lnTo>
                  <a:pt x="2173453" y="0"/>
                </a:lnTo>
                <a:lnTo>
                  <a:pt x="2173453" y="1270357"/>
                </a:lnTo>
                <a:lnTo>
                  <a:pt x="0" y="1270357"/>
                </a:lnTo>
                <a:lnTo>
                  <a:pt x="0" y="0"/>
                </a:lnTo>
                <a:close/>
              </a:path>
            </a:pathLst>
          </a:custGeom>
          <a:blipFill>
            <a:blip r:embed="rId5"/>
            <a:stretch>
              <a:fillRect l="-45972" t="-36045" r="-48521" b="-43643"/>
            </a:stretch>
          </a:blipFill>
        </p:spPr>
      </p:sp>
      <p:sp>
        <p:nvSpPr>
          <p:cNvPr id="14" name="Freeform 14"/>
          <p:cNvSpPr/>
          <p:nvPr/>
        </p:nvSpPr>
        <p:spPr>
          <a:xfrm>
            <a:off x="13026884" y="2388102"/>
            <a:ext cx="3391176" cy="970724"/>
          </a:xfrm>
          <a:custGeom>
            <a:avLst/>
            <a:gdLst/>
            <a:ahLst/>
            <a:cxnLst/>
            <a:rect l="l" t="t" r="r" b="b"/>
            <a:pathLst>
              <a:path w="3391176" h="970724">
                <a:moveTo>
                  <a:pt x="0" y="0"/>
                </a:moveTo>
                <a:lnTo>
                  <a:pt x="3391175" y="0"/>
                </a:lnTo>
                <a:lnTo>
                  <a:pt x="3391175" y="970724"/>
                </a:lnTo>
                <a:lnTo>
                  <a:pt x="0" y="970724"/>
                </a:lnTo>
                <a:lnTo>
                  <a:pt x="0" y="0"/>
                </a:lnTo>
                <a:close/>
              </a:path>
            </a:pathLst>
          </a:custGeom>
          <a:blipFill>
            <a:blip r:embed="rId6"/>
            <a:stretch>
              <a:fillRect/>
            </a:stretch>
          </a:blipFill>
        </p:spPr>
      </p:sp>
      <p:grpSp>
        <p:nvGrpSpPr>
          <p:cNvPr id="15" name="Group 15"/>
          <p:cNvGrpSpPr/>
          <p:nvPr/>
        </p:nvGrpSpPr>
        <p:grpSpPr>
          <a:xfrm>
            <a:off x="1869060" y="3854551"/>
            <a:ext cx="4905840" cy="636162"/>
            <a:chOff x="0" y="0"/>
            <a:chExt cx="1424481" cy="184719"/>
          </a:xfrm>
        </p:grpSpPr>
        <p:sp>
          <p:nvSpPr>
            <p:cNvPr id="16" name="Freeform 16"/>
            <p:cNvSpPr/>
            <p:nvPr/>
          </p:nvSpPr>
          <p:spPr>
            <a:xfrm>
              <a:off x="0" y="0"/>
              <a:ext cx="1424481" cy="184719"/>
            </a:xfrm>
            <a:custGeom>
              <a:avLst/>
              <a:gdLst/>
              <a:ahLst/>
              <a:cxnLst/>
              <a:rect l="l" t="t" r="r" b="b"/>
              <a:pathLst>
                <a:path w="1424481" h="184719">
                  <a:moveTo>
                    <a:pt x="92359" y="0"/>
                  </a:moveTo>
                  <a:lnTo>
                    <a:pt x="1332122" y="0"/>
                  </a:lnTo>
                  <a:cubicBezTo>
                    <a:pt x="1383131" y="0"/>
                    <a:pt x="1424481" y="41351"/>
                    <a:pt x="1424481" y="92359"/>
                  </a:cubicBezTo>
                  <a:lnTo>
                    <a:pt x="1424481" y="92359"/>
                  </a:lnTo>
                  <a:cubicBezTo>
                    <a:pt x="1424481" y="116855"/>
                    <a:pt x="1414751" y="140347"/>
                    <a:pt x="1397430" y="157667"/>
                  </a:cubicBezTo>
                  <a:cubicBezTo>
                    <a:pt x="1380109" y="174988"/>
                    <a:pt x="1356617" y="184719"/>
                    <a:pt x="1332122" y="184719"/>
                  </a:cubicBezTo>
                  <a:lnTo>
                    <a:pt x="92359" y="184719"/>
                  </a:lnTo>
                  <a:cubicBezTo>
                    <a:pt x="67864" y="184719"/>
                    <a:pt x="44372" y="174988"/>
                    <a:pt x="27051" y="157667"/>
                  </a:cubicBezTo>
                  <a:cubicBezTo>
                    <a:pt x="9731" y="140347"/>
                    <a:pt x="0" y="116855"/>
                    <a:pt x="0" y="92359"/>
                  </a:cubicBezTo>
                  <a:lnTo>
                    <a:pt x="0" y="92359"/>
                  </a:lnTo>
                  <a:cubicBezTo>
                    <a:pt x="0" y="67864"/>
                    <a:pt x="9731" y="44372"/>
                    <a:pt x="27051" y="27051"/>
                  </a:cubicBezTo>
                  <a:cubicBezTo>
                    <a:pt x="44372" y="9731"/>
                    <a:pt x="67864" y="0"/>
                    <a:pt x="92359" y="0"/>
                  </a:cubicBezTo>
                  <a:close/>
                </a:path>
              </a:pathLst>
            </a:custGeom>
            <a:solidFill>
              <a:srgbClr val="2978C8"/>
            </a:solidFill>
          </p:spPr>
        </p:sp>
        <p:sp>
          <p:nvSpPr>
            <p:cNvPr id="17" name="TextBox 17"/>
            <p:cNvSpPr txBox="1"/>
            <p:nvPr/>
          </p:nvSpPr>
          <p:spPr>
            <a:xfrm>
              <a:off x="0" y="-47625"/>
              <a:ext cx="1424481" cy="232344"/>
            </a:xfrm>
            <a:prstGeom prst="rect">
              <a:avLst/>
            </a:prstGeom>
          </p:spPr>
          <p:txBody>
            <a:bodyPr lIns="46078" tIns="46078" rIns="46078" bIns="46078" rtlCol="0" anchor="ctr"/>
            <a:lstStyle/>
            <a:p>
              <a:pPr algn="ctr">
                <a:lnSpc>
                  <a:spcPts val="3219"/>
                </a:lnSpc>
              </a:pPr>
              <a:r>
                <a:rPr lang="en-US" sz="2299" b="1">
                  <a:solidFill>
                    <a:srgbClr val="FFFFFF"/>
                  </a:solidFill>
                  <a:latin typeface="Fraunces Bold"/>
                  <a:ea typeface="Fraunces Bold"/>
                  <a:cs typeface="Fraunces Bold"/>
                  <a:sym typeface="Fraunces Bold"/>
                </a:rPr>
                <a:t>Load và xử lý dữ liệu </a:t>
              </a:r>
            </a:p>
          </p:txBody>
        </p:sp>
      </p:grpSp>
      <p:sp>
        <p:nvSpPr>
          <p:cNvPr id="18" name="Freeform 18"/>
          <p:cNvSpPr/>
          <p:nvPr/>
        </p:nvSpPr>
        <p:spPr>
          <a:xfrm>
            <a:off x="377852" y="4884254"/>
            <a:ext cx="532679" cy="526020"/>
          </a:xfrm>
          <a:custGeom>
            <a:avLst/>
            <a:gdLst/>
            <a:ahLst/>
            <a:cxnLst/>
            <a:rect l="l" t="t" r="r" b="b"/>
            <a:pathLst>
              <a:path w="532679" h="526020">
                <a:moveTo>
                  <a:pt x="0" y="0"/>
                </a:moveTo>
                <a:lnTo>
                  <a:pt x="532679" y="0"/>
                </a:lnTo>
                <a:lnTo>
                  <a:pt x="532679" y="526021"/>
                </a:lnTo>
                <a:lnTo>
                  <a:pt x="0" y="526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9" name="Group 19"/>
          <p:cNvGrpSpPr/>
          <p:nvPr/>
        </p:nvGrpSpPr>
        <p:grpSpPr>
          <a:xfrm>
            <a:off x="1008609" y="4766938"/>
            <a:ext cx="6921919" cy="593391"/>
            <a:chOff x="0" y="0"/>
            <a:chExt cx="1823057" cy="156284"/>
          </a:xfrm>
        </p:grpSpPr>
        <p:sp>
          <p:nvSpPr>
            <p:cNvPr id="20" name="Freeform 20">
              <a:hlinkClick r:id="rId9" tooltip="https://highlight-team.streamlit.app/?fbclid=IwY2xjawKL4ndleHRuA2FlbQIxMABicmlkETFhVkRNWWVnZVpnWE9LQTdQAR4-GSIynNh9sZZmPw1q3yuFFYWG8-_7zieout8GBjao960eW3dEKyob19SqgQ_aem_yJ8zz1goLdbunxAwbmNrjw"/>
            </p:cNvPr>
            <p:cNvSpPr/>
            <p:nvPr/>
          </p:nvSpPr>
          <p:spPr>
            <a:xfrm>
              <a:off x="0" y="0"/>
              <a:ext cx="1823057" cy="156284"/>
            </a:xfrm>
            <a:custGeom>
              <a:avLst/>
              <a:gdLst/>
              <a:ahLst/>
              <a:cxnLst/>
              <a:rect l="l" t="t" r="r" b="b"/>
              <a:pathLst>
                <a:path w="1823057" h="156284">
                  <a:moveTo>
                    <a:pt x="78142" y="0"/>
                  </a:moveTo>
                  <a:lnTo>
                    <a:pt x="1744915" y="0"/>
                  </a:lnTo>
                  <a:cubicBezTo>
                    <a:pt x="1765639" y="0"/>
                    <a:pt x="1785515" y="8233"/>
                    <a:pt x="1800170" y="22887"/>
                  </a:cubicBezTo>
                  <a:cubicBezTo>
                    <a:pt x="1814824" y="37542"/>
                    <a:pt x="1823057" y="57417"/>
                    <a:pt x="1823057" y="78142"/>
                  </a:cubicBezTo>
                  <a:lnTo>
                    <a:pt x="1823057" y="78142"/>
                  </a:lnTo>
                  <a:cubicBezTo>
                    <a:pt x="1823057" y="98867"/>
                    <a:pt x="1814824" y="118742"/>
                    <a:pt x="1800170" y="133397"/>
                  </a:cubicBezTo>
                  <a:cubicBezTo>
                    <a:pt x="1785515" y="148051"/>
                    <a:pt x="1765639" y="156284"/>
                    <a:pt x="1744915" y="156284"/>
                  </a:cubicBezTo>
                  <a:lnTo>
                    <a:pt x="78142" y="156284"/>
                  </a:lnTo>
                  <a:cubicBezTo>
                    <a:pt x="57417" y="156284"/>
                    <a:pt x="37542" y="148051"/>
                    <a:pt x="22887" y="133397"/>
                  </a:cubicBezTo>
                  <a:cubicBezTo>
                    <a:pt x="8233" y="118742"/>
                    <a:pt x="0" y="98867"/>
                    <a:pt x="0" y="78142"/>
                  </a:cubicBezTo>
                  <a:lnTo>
                    <a:pt x="0" y="78142"/>
                  </a:lnTo>
                  <a:cubicBezTo>
                    <a:pt x="0" y="57417"/>
                    <a:pt x="8233" y="37542"/>
                    <a:pt x="22887" y="22887"/>
                  </a:cubicBezTo>
                  <a:cubicBezTo>
                    <a:pt x="37542" y="8233"/>
                    <a:pt x="57417" y="0"/>
                    <a:pt x="78142" y="0"/>
                  </a:cubicBezTo>
                  <a:close/>
                </a:path>
              </a:pathLst>
            </a:custGeom>
            <a:solidFill>
              <a:srgbClr val="000000">
                <a:alpha val="0"/>
              </a:srgbClr>
            </a:solidFill>
            <a:ln w="28575" cap="rnd">
              <a:solidFill>
                <a:srgbClr val="0F5995"/>
              </a:solidFill>
              <a:prstDash val="solid"/>
              <a:round/>
            </a:ln>
          </p:spPr>
        </p:sp>
        <p:sp>
          <p:nvSpPr>
            <p:cNvPr id="21" name="TextBox 21"/>
            <p:cNvSpPr txBox="1"/>
            <p:nvPr/>
          </p:nvSpPr>
          <p:spPr>
            <a:xfrm>
              <a:off x="0" y="-38100"/>
              <a:ext cx="1823057" cy="194384"/>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46230" y="4846154"/>
            <a:ext cx="6237935" cy="396882"/>
          </a:xfrm>
          <a:prstGeom prst="rect">
            <a:avLst/>
          </a:prstGeom>
        </p:spPr>
        <p:txBody>
          <a:bodyPr lIns="0" tIns="0" rIns="0" bIns="0" rtlCol="0" anchor="t">
            <a:spAutoFit/>
          </a:bodyPr>
          <a:lstStyle/>
          <a:p>
            <a:pPr marL="512702" lvl="1" indent="-256351" algn="l">
              <a:lnSpc>
                <a:spcPts val="3324"/>
              </a:lnSpc>
              <a:spcBef>
                <a:spcPct val="0"/>
              </a:spcBef>
              <a:buAutoNum type="arabicPeriod"/>
            </a:pPr>
            <a:r>
              <a:rPr lang="en-US" sz="2374">
                <a:solidFill>
                  <a:srgbClr val="000000"/>
                </a:solidFill>
                <a:latin typeface="Fraunces"/>
                <a:ea typeface="Fraunces"/>
                <a:cs typeface="Fraunces"/>
                <a:sym typeface="Fraunces"/>
              </a:rPr>
              <a:t>Gán nhãn ticker để phân biệt FPT/CMG</a:t>
            </a:r>
          </a:p>
        </p:txBody>
      </p:sp>
      <p:grpSp>
        <p:nvGrpSpPr>
          <p:cNvPr id="23" name="Group 23"/>
          <p:cNvGrpSpPr/>
          <p:nvPr/>
        </p:nvGrpSpPr>
        <p:grpSpPr>
          <a:xfrm>
            <a:off x="1008609" y="5705786"/>
            <a:ext cx="6921919" cy="593391"/>
            <a:chOff x="0" y="0"/>
            <a:chExt cx="1823057" cy="156284"/>
          </a:xfrm>
        </p:grpSpPr>
        <p:sp>
          <p:nvSpPr>
            <p:cNvPr id="24" name="Freeform 24">
              <a:hlinkClick r:id="rId9" tooltip="https://highlight-team.streamlit.app/?fbclid=IwY2xjawKL4ndleHRuA2FlbQIxMABicmlkETFhVkRNWWVnZVpnWE9LQTdQAR4-GSIynNh9sZZmPw1q3yuFFYWG8-_7zieout8GBjao960eW3dEKyob19SqgQ_aem_yJ8zz1goLdbunxAwbmNrjw"/>
            </p:cNvPr>
            <p:cNvSpPr/>
            <p:nvPr/>
          </p:nvSpPr>
          <p:spPr>
            <a:xfrm>
              <a:off x="0" y="0"/>
              <a:ext cx="1823057" cy="156284"/>
            </a:xfrm>
            <a:custGeom>
              <a:avLst/>
              <a:gdLst/>
              <a:ahLst/>
              <a:cxnLst/>
              <a:rect l="l" t="t" r="r" b="b"/>
              <a:pathLst>
                <a:path w="1823057" h="156284">
                  <a:moveTo>
                    <a:pt x="78142" y="0"/>
                  </a:moveTo>
                  <a:lnTo>
                    <a:pt x="1744915" y="0"/>
                  </a:lnTo>
                  <a:cubicBezTo>
                    <a:pt x="1765639" y="0"/>
                    <a:pt x="1785515" y="8233"/>
                    <a:pt x="1800170" y="22887"/>
                  </a:cubicBezTo>
                  <a:cubicBezTo>
                    <a:pt x="1814824" y="37542"/>
                    <a:pt x="1823057" y="57417"/>
                    <a:pt x="1823057" y="78142"/>
                  </a:cubicBezTo>
                  <a:lnTo>
                    <a:pt x="1823057" y="78142"/>
                  </a:lnTo>
                  <a:cubicBezTo>
                    <a:pt x="1823057" y="98867"/>
                    <a:pt x="1814824" y="118742"/>
                    <a:pt x="1800170" y="133397"/>
                  </a:cubicBezTo>
                  <a:cubicBezTo>
                    <a:pt x="1785515" y="148051"/>
                    <a:pt x="1765639" y="156284"/>
                    <a:pt x="1744915" y="156284"/>
                  </a:cubicBezTo>
                  <a:lnTo>
                    <a:pt x="78142" y="156284"/>
                  </a:lnTo>
                  <a:cubicBezTo>
                    <a:pt x="57417" y="156284"/>
                    <a:pt x="37542" y="148051"/>
                    <a:pt x="22887" y="133397"/>
                  </a:cubicBezTo>
                  <a:cubicBezTo>
                    <a:pt x="8233" y="118742"/>
                    <a:pt x="0" y="98867"/>
                    <a:pt x="0" y="78142"/>
                  </a:cubicBezTo>
                  <a:lnTo>
                    <a:pt x="0" y="78142"/>
                  </a:lnTo>
                  <a:cubicBezTo>
                    <a:pt x="0" y="57417"/>
                    <a:pt x="8233" y="37542"/>
                    <a:pt x="22887" y="22887"/>
                  </a:cubicBezTo>
                  <a:cubicBezTo>
                    <a:pt x="37542" y="8233"/>
                    <a:pt x="57417" y="0"/>
                    <a:pt x="78142" y="0"/>
                  </a:cubicBezTo>
                  <a:close/>
                </a:path>
              </a:pathLst>
            </a:custGeom>
            <a:solidFill>
              <a:srgbClr val="000000">
                <a:alpha val="0"/>
              </a:srgbClr>
            </a:solidFill>
            <a:ln w="28575" cap="rnd">
              <a:solidFill>
                <a:srgbClr val="0F5995"/>
              </a:solidFill>
              <a:prstDash val="solid"/>
              <a:round/>
            </a:ln>
          </p:spPr>
        </p:sp>
        <p:sp>
          <p:nvSpPr>
            <p:cNvPr id="25" name="TextBox 25"/>
            <p:cNvSpPr txBox="1"/>
            <p:nvPr/>
          </p:nvSpPr>
          <p:spPr>
            <a:xfrm>
              <a:off x="0" y="-38100"/>
              <a:ext cx="1823057" cy="194384"/>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046230" y="5785002"/>
            <a:ext cx="6551500" cy="396882"/>
          </a:xfrm>
          <a:prstGeom prst="rect">
            <a:avLst/>
          </a:prstGeom>
        </p:spPr>
        <p:txBody>
          <a:bodyPr lIns="0" tIns="0" rIns="0" bIns="0" rtlCol="0" anchor="t">
            <a:spAutoFit/>
          </a:bodyPr>
          <a:lstStyle/>
          <a:p>
            <a:pPr algn="l">
              <a:lnSpc>
                <a:spcPts val="3324"/>
              </a:lnSpc>
              <a:spcBef>
                <a:spcPct val="0"/>
              </a:spcBef>
            </a:pPr>
            <a:r>
              <a:rPr lang="en-US" sz="2374">
                <a:solidFill>
                  <a:srgbClr val="000000"/>
                </a:solidFill>
                <a:latin typeface="Fraunces"/>
                <a:ea typeface="Fraunces"/>
                <a:cs typeface="Fraunces"/>
                <a:sym typeface="Fraunces"/>
              </a:rPr>
              <a:t>   2. Chuyển cột date sang định dạng datetime</a:t>
            </a:r>
          </a:p>
        </p:txBody>
      </p:sp>
      <p:grpSp>
        <p:nvGrpSpPr>
          <p:cNvPr id="27" name="Group 27"/>
          <p:cNvGrpSpPr/>
          <p:nvPr/>
        </p:nvGrpSpPr>
        <p:grpSpPr>
          <a:xfrm>
            <a:off x="1008609" y="6644634"/>
            <a:ext cx="6921919" cy="593391"/>
            <a:chOff x="0" y="0"/>
            <a:chExt cx="1823057" cy="156284"/>
          </a:xfrm>
        </p:grpSpPr>
        <p:sp>
          <p:nvSpPr>
            <p:cNvPr id="28" name="Freeform 28">
              <a:hlinkClick r:id="rId9" tooltip="https://highlight-team.streamlit.app/?fbclid=IwY2xjawKL4ndleHRuA2FlbQIxMABicmlkETFhVkRNWWVnZVpnWE9LQTdQAR4-GSIynNh9sZZmPw1q3yuFFYWG8-_7zieout8GBjao960eW3dEKyob19SqgQ_aem_yJ8zz1goLdbunxAwbmNrjw"/>
            </p:cNvPr>
            <p:cNvSpPr/>
            <p:nvPr/>
          </p:nvSpPr>
          <p:spPr>
            <a:xfrm>
              <a:off x="0" y="0"/>
              <a:ext cx="1823057" cy="156284"/>
            </a:xfrm>
            <a:custGeom>
              <a:avLst/>
              <a:gdLst/>
              <a:ahLst/>
              <a:cxnLst/>
              <a:rect l="l" t="t" r="r" b="b"/>
              <a:pathLst>
                <a:path w="1823057" h="156284">
                  <a:moveTo>
                    <a:pt x="78142" y="0"/>
                  </a:moveTo>
                  <a:lnTo>
                    <a:pt x="1744915" y="0"/>
                  </a:lnTo>
                  <a:cubicBezTo>
                    <a:pt x="1765639" y="0"/>
                    <a:pt x="1785515" y="8233"/>
                    <a:pt x="1800170" y="22887"/>
                  </a:cubicBezTo>
                  <a:cubicBezTo>
                    <a:pt x="1814824" y="37542"/>
                    <a:pt x="1823057" y="57417"/>
                    <a:pt x="1823057" y="78142"/>
                  </a:cubicBezTo>
                  <a:lnTo>
                    <a:pt x="1823057" y="78142"/>
                  </a:lnTo>
                  <a:cubicBezTo>
                    <a:pt x="1823057" y="98867"/>
                    <a:pt x="1814824" y="118742"/>
                    <a:pt x="1800170" y="133397"/>
                  </a:cubicBezTo>
                  <a:cubicBezTo>
                    <a:pt x="1785515" y="148051"/>
                    <a:pt x="1765639" y="156284"/>
                    <a:pt x="1744915" y="156284"/>
                  </a:cubicBezTo>
                  <a:lnTo>
                    <a:pt x="78142" y="156284"/>
                  </a:lnTo>
                  <a:cubicBezTo>
                    <a:pt x="57417" y="156284"/>
                    <a:pt x="37542" y="148051"/>
                    <a:pt x="22887" y="133397"/>
                  </a:cubicBezTo>
                  <a:cubicBezTo>
                    <a:pt x="8233" y="118742"/>
                    <a:pt x="0" y="98867"/>
                    <a:pt x="0" y="78142"/>
                  </a:cubicBezTo>
                  <a:lnTo>
                    <a:pt x="0" y="78142"/>
                  </a:lnTo>
                  <a:cubicBezTo>
                    <a:pt x="0" y="57417"/>
                    <a:pt x="8233" y="37542"/>
                    <a:pt x="22887" y="22887"/>
                  </a:cubicBezTo>
                  <a:cubicBezTo>
                    <a:pt x="37542" y="8233"/>
                    <a:pt x="57417" y="0"/>
                    <a:pt x="78142" y="0"/>
                  </a:cubicBezTo>
                  <a:close/>
                </a:path>
              </a:pathLst>
            </a:custGeom>
            <a:solidFill>
              <a:srgbClr val="000000">
                <a:alpha val="0"/>
              </a:srgbClr>
            </a:solidFill>
            <a:ln w="28575" cap="rnd">
              <a:solidFill>
                <a:srgbClr val="0F5995"/>
              </a:solidFill>
              <a:prstDash val="solid"/>
              <a:round/>
            </a:ln>
          </p:spPr>
        </p:sp>
        <p:sp>
          <p:nvSpPr>
            <p:cNvPr id="29" name="TextBox 29"/>
            <p:cNvSpPr txBox="1"/>
            <p:nvPr/>
          </p:nvSpPr>
          <p:spPr>
            <a:xfrm>
              <a:off x="0" y="-38100"/>
              <a:ext cx="1823057" cy="194384"/>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046230" y="6723850"/>
            <a:ext cx="6237935" cy="396882"/>
          </a:xfrm>
          <a:prstGeom prst="rect">
            <a:avLst/>
          </a:prstGeom>
        </p:spPr>
        <p:txBody>
          <a:bodyPr lIns="0" tIns="0" rIns="0" bIns="0" rtlCol="0" anchor="t">
            <a:spAutoFit/>
          </a:bodyPr>
          <a:lstStyle/>
          <a:p>
            <a:pPr algn="l">
              <a:lnSpc>
                <a:spcPts val="3324"/>
              </a:lnSpc>
              <a:spcBef>
                <a:spcPct val="0"/>
              </a:spcBef>
            </a:pPr>
            <a:r>
              <a:rPr lang="en-US" sz="2374">
                <a:solidFill>
                  <a:srgbClr val="000000"/>
                </a:solidFill>
                <a:latin typeface="Fraunces"/>
                <a:ea typeface="Fraunces"/>
                <a:cs typeface="Fraunces"/>
                <a:sym typeface="Fraunces"/>
              </a:rPr>
              <a:t>  3. Chuẩn hóa Closing Price </a:t>
            </a:r>
          </a:p>
        </p:txBody>
      </p:sp>
      <p:sp>
        <p:nvSpPr>
          <p:cNvPr id="31" name="Freeform 31"/>
          <p:cNvSpPr/>
          <p:nvPr/>
        </p:nvSpPr>
        <p:spPr>
          <a:xfrm>
            <a:off x="385127" y="5823102"/>
            <a:ext cx="532679" cy="526020"/>
          </a:xfrm>
          <a:custGeom>
            <a:avLst/>
            <a:gdLst/>
            <a:ahLst/>
            <a:cxnLst/>
            <a:rect l="l" t="t" r="r" b="b"/>
            <a:pathLst>
              <a:path w="532679" h="526020">
                <a:moveTo>
                  <a:pt x="0" y="0"/>
                </a:moveTo>
                <a:lnTo>
                  <a:pt x="532679" y="0"/>
                </a:lnTo>
                <a:lnTo>
                  <a:pt x="532679" y="526021"/>
                </a:lnTo>
                <a:lnTo>
                  <a:pt x="0" y="526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32"/>
          <p:cNvSpPr/>
          <p:nvPr/>
        </p:nvSpPr>
        <p:spPr>
          <a:xfrm>
            <a:off x="385127" y="6694580"/>
            <a:ext cx="532679" cy="526020"/>
          </a:xfrm>
          <a:custGeom>
            <a:avLst/>
            <a:gdLst/>
            <a:ahLst/>
            <a:cxnLst/>
            <a:rect l="l" t="t" r="r" b="b"/>
            <a:pathLst>
              <a:path w="532679" h="526020">
                <a:moveTo>
                  <a:pt x="0" y="0"/>
                </a:moveTo>
                <a:lnTo>
                  <a:pt x="532679" y="0"/>
                </a:lnTo>
                <a:lnTo>
                  <a:pt x="532679" y="526020"/>
                </a:lnTo>
                <a:lnTo>
                  <a:pt x="0" y="5260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3" name="Group 33"/>
          <p:cNvGrpSpPr/>
          <p:nvPr/>
        </p:nvGrpSpPr>
        <p:grpSpPr>
          <a:xfrm>
            <a:off x="1008609" y="7567662"/>
            <a:ext cx="6921919" cy="593391"/>
            <a:chOff x="0" y="0"/>
            <a:chExt cx="1823057" cy="156284"/>
          </a:xfrm>
        </p:grpSpPr>
        <p:sp>
          <p:nvSpPr>
            <p:cNvPr id="34" name="Freeform 34">
              <a:hlinkClick r:id="rId9" tooltip="https://highlight-team.streamlit.app/?fbclid=IwY2xjawKL4ndleHRuA2FlbQIxMABicmlkETFhVkRNWWVnZVpnWE9LQTdQAR4-GSIynNh9sZZmPw1q3yuFFYWG8-_7zieout8GBjao960eW3dEKyob19SqgQ_aem_yJ8zz1goLdbunxAwbmNrjw"/>
            </p:cNvPr>
            <p:cNvSpPr/>
            <p:nvPr/>
          </p:nvSpPr>
          <p:spPr>
            <a:xfrm>
              <a:off x="0" y="0"/>
              <a:ext cx="1823057" cy="156284"/>
            </a:xfrm>
            <a:custGeom>
              <a:avLst/>
              <a:gdLst/>
              <a:ahLst/>
              <a:cxnLst/>
              <a:rect l="l" t="t" r="r" b="b"/>
              <a:pathLst>
                <a:path w="1823057" h="156284">
                  <a:moveTo>
                    <a:pt x="78142" y="0"/>
                  </a:moveTo>
                  <a:lnTo>
                    <a:pt x="1744915" y="0"/>
                  </a:lnTo>
                  <a:cubicBezTo>
                    <a:pt x="1765639" y="0"/>
                    <a:pt x="1785515" y="8233"/>
                    <a:pt x="1800170" y="22887"/>
                  </a:cubicBezTo>
                  <a:cubicBezTo>
                    <a:pt x="1814824" y="37542"/>
                    <a:pt x="1823057" y="57417"/>
                    <a:pt x="1823057" y="78142"/>
                  </a:cubicBezTo>
                  <a:lnTo>
                    <a:pt x="1823057" y="78142"/>
                  </a:lnTo>
                  <a:cubicBezTo>
                    <a:pt x="1823057" y="98867"/>
                    <a:pt x="1814824" y="118742"/>
                    <a:pt x="1800170" y="133397"/>
                  </a:cubicBezTo>
                  <a:cubicBezTo>
                    <a:pt x="1785515" y="148051"/>
                    <a:pt x="1765639" y="156284"/>
                    <a:pt x="1744915" y="156284"/>
                  </a:cubicBezTo>
                  <a:lnTo>
                    <a:pt x="78142" y="156284"/>
                  </a:lnTo>
                  <a:cubicBezTo>
                    <a:pt x="57417" y="156284"/>
                    <a:pt x="37542" y="148051"/>
                    <a:pt x="22887" y="133397"/>
                  </a:cubicBezTo>
                  <a:cubicBezTo>
                    <a:pt x="8233" y="118742"/>
                    <a:pt x="0" y="98867"/>
                    <a:pt x="0" y="78142"/>
                  </a:cubicBezTo>
                  <a:lnTo>
                    <a:pt x="0" y="78142"/>
                  </a:lnTo>
                  <a:cubicBezTo>
                    <a:pt x="0" y="57417"/>
                    <a:pt x="8233" y="37542"/>
                    <a:pt x="22887" y="22887"/>
                  </a:cubicBezTo>
                  <a:cubicBezTo>
                    <a:pt x="37542" y="8233"/>
                    <a:pt x="57417" y="0"/>
                    <a:pt x="78142" y="0"/>
                  </a:cubicBezTo>
                  <a:close/>
                </a:path>
              </a:pathLst>
            </a:custGeom>
            <a:solidFill>
              <a:srgbClr val="000000">
                <a:alpha val="0"/>
              </a:srgbClr>
            </a:solidFill>
            <a:ln w="28575" cap="rnd">
              <a:solidFill>
                <a:srgbClr val="0F5995"/>
              </a:solidFill>
              <a:prstDash val="solid"/>
              <a:round/>
            </a:ln>
          </p:spPr>
        </p:sp>
        <p:sp>
          <p:nvSpPr>
            <p:cNvPr id="35" name="TextBox 35"/>
            <p:cNvSpPr txBox="1"/>
            <p:nvPr/>
          </p:nvSpPr>
          <p:spPr>
            <a:xfrm>
              <a:off x="0" y="-38100"/>
              <a:ext cx="1823057" cy="194384"/>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046230" y="7646878"/>
            <a:ext cx="2887476" cy="396882"/>
          </a:xfrm>
          <a:prstGeom prst="rect">
            <a:avLst/>
          </a:prstGeom>
        </p:spPr>
        <p:txBody>
          <a:bodyPr lIns="0" tIns="0" rIns="0" bIns="0" rtlCol="0" anchor="t">
            <a:spAutoFit/>
          </a:bodyPr>
          <a:lstStyle/>
          <a:p>
            <a:pPr algn="l">
              <a:lnSpc>
                <a:spcPts val="3324"/>
              </a:lnSpc>
              <a:spcBef>
                <a:spcPct val="0"/>
              </a:spcBef>
            </a:pPr>
            <a:r>
              <a:rPr lang="en-US" sz="2374">
                <a:solidFill>
                  <a:srgbClr val="000000"/>
                </a:solidFill>
                <a:latin typeface="Fraunces"/>
                <a:ea typeface="Fraunces"/>
                <a:cs typeface="Fraunces"/>
                <a:sym typeface="Fraunces"/>
              </a:rPr>
              <a:t>  4. Hợp nhất dữ liệu </a:t>
            </a:r>
          </a:p>
        </p:txBody>
      </p:sp>
      <p:sp>
        <p:nvSpPr>
          <p:cNvPr id="37" name="Freeform 37"/>
          <p:cNvSpPr/>
          <p:nvPr/>
        </p:nvSpPr>
        <p:spPr>
          <a:xfrm>
            <a:off x="385127" y="7617608"/>
            <a:ext cx="532679" cy="526020"/>
          </a:xfrm>
          <a:custGeom>
            <a:avLst/>
            <a:gdLst/>
            <a:ahLst/>
            <a:cxnLst/>
            <a:rect l="l" t="t" r="r" b="b"/>
            <a:pathLst>
              <a:path w="532679" h="526020">
                <a:moveTo>
                  <a:pt x="0" y="0"/>
                </a:moveTo>
                <a:lnTo>
                  <a:pt x="532679" y="0"/>
                </a:lnTo>
                <a:lnTo>
                  <a:pt x="532679" y="526020"/>
                </a:lnTo>
                <a:lnTo>
                  <a:pt x="0" y="5260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8" name="Freeform 38"/>
          <p:cNvSpPr/>
          <p:nvPr/>
        </p:nvSpPr>
        <p:spPr>
          <a:xfrm>
            <a:off x="8408313" y="5480921"/>
            <a:ext cx="9372616" cy="2327425"/>
          </a:xfrm>
          <a:custGeom>
            <a:avLst/>
            <a:gdLst/>
            <a:ahLst/>
            <a:cxnLst/>
            <a:rect l="l" t="t" r="r" b="b"/>
            <a:pathLst>
              <a:path w="9372616" h="2327425">
                <a:moveTo>
                  <a:pt x="0" y="0"/>
                </a:moveTo>
                <a:lnTo>
                  <a:pt x="9372616" y="0"/>
                </a:lnTo>
                <a:lnTo>
                  <a:pt x="9372616" y="2327425"/>
                </a:lnTo>
                <a:lnTo>
                  <a:pt x="0" y="2327425"/>
                </a:lnTo>
                <a:lnTo>
                  <a:pt x="0" y="0"/>
                </a:lnTo>
                <a:close/>
              </a:path>
            </a:pathLst>
          </a:custGeom>
          <a:blipFill>
            <a:blip r:embed="rId10"/>
            <a:stretch>
              <a:fillRect r="-38320" b="-204968"/>
            </a:stretch>
          </a:blipFill>
        </p:spPr>
      </p:sp>
      <p:sp>
        <p:nvSpPr>
          <p:cNvPr id="39" name="Freeform 39"/>
          <p:cNvSpPr/>
          <p:nvPr/>
        </p:nvSpPr>
        <p:spPr>
          <a:xfrm>
            <a:off x="8408313" y="7941696"/>
            <a:ext cx="9372616" cy="1061395"/>
          </a:xfrm>
          <a:custGeom>
            <a:avLst/>
            <a:gdLst/>
            <a:ahLst/>
            <a:cxnLst/>
            <a:rect l="l" t="t" r="r" b="b"/>
            <a:pathLst>
              <a:path w="9372616" h="1061395">
                <a:moveTo>
                  <a:pt x="0" y="0"/>
                </a:moveTo>
                <a:lnTo>
                  <a:pt x="9372616" y="0"/>
                </a:lnTo>
                <a:lnTo>
                  <a:pt x="9372616" y="1061396"/>
                </a:lnTo>
                <a:lnTo>
                  <a:pt x="0" y="1061396"/>
                </a:lnTo>
                <a:lnTo>
                  <a:pt x="0" y="0"/>
                </a:lnTo>
                <a:close/>
              </a:path>
            </a:pathLst>
          </a:custGeom>
          <a:blipFill>
            <a:blip r:embed="rId11"/>
            <a:stretch>
              <a:fillRect l="-1382" r="-9923" b="-224352"/>
            </a:stretch>
          </a:blipFill>
        </p:spPr>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1397"/>
            <a:ext cx="18869637" cy="4315108"/>
            <a:chOff x="0" y="0"/>
            <a:chExt cx="4969781" cy="1136489"/>
          </a:xfrm>
        </p:grpSpPr>
        <p:sp>
          <p:nvSpPr>
            <p:cNvPr id="3" name="Freeform 3"/>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01213" y="611324"/>
            <a:ext cx="5769635" cy="741334"/>
            <a:chOff x="0" y="0"/>
            <a:chExt cx="7692847" cy="988446"/>
          </a:xfrm>
        </p:grpSpPr>
        <p:grpSp>
          <p:nvGrpSpPr>
            <p:cNvPr id="6" name="Group 6"/>
            <p:cNvGrpSpPr/>
            <p:nvPr/>
          </p:nvGrpSpPr>
          <p:grpSpPr>
            <a:xfrm>
              <a:off x="0" y="0"/>
              <a:ext cx="7692847" cy="988446"/>
              <a:chOff x="0" y="0"/>
              <a:chExt cx="1519575" cy="195249"/>
            </a:xfrm>
          </p:grpSpPr>
          <p:sp>
            <p:nvSpPr>
              <p:cNvPr id="7" name="Freeform 7"/>
              <p:cNvSpPr/>
              <p:nvPr/>
            </p:nvSpPr>
            <p:spPr>
              <a:xfrm>
                <a:off x="0" y="0"/>
                <a:ext cx="1519575" cy="195249"/>
              </a:xfrm>
              <a:custGeom>
                <a:avLst/>
                <a:gdLst/>
                <a:ahLst/>
                <a:cxnLst/>
                <a:rect l="l" t="t" r="r" b="b"/>
                <a:pathLst>
                  <a:path w="1519575" h="195249">
                    <a:moveTo>
                      <a:pt x="97624" y="0"/>
                    </a:moveTo>
                    <a:lnTo>
                      <a:pt x="1421950" y="0"/>
                    </a:lnTo>
                    <a:cubicBezTo>
                      <a:pt x="1447842" y="0"/>
                      <a:pt x="1472673" y="10285"/>
                      <a:pt x="1490981" y="28593"/>
                    </a:cubicBezTo>
                    <a:cubicBezTo>
                      <a:pt x="1509289" y="46902"/>
                      <a:pt x="1519575" y="71733"/>
                      <a:pt x="1519575" y="97624"/>
                    </a:cubicBezTo>
                    <a:lnTo>
                      <a:pt x="1519575" y="97624"/>
                    </a:lnTo>
                    <a:cubicBezTo>
                      <a:pt x="1519575" y="123516"/>
                      <a:pt x="1509289" y="148347"/>
                      <a:pt x="1490981" y="166655"/>
                    </a:cubicBezTo>
                    <a:cubicBezTo>
                      <a:pt x="1472673" y="184963"/>
                      <a:pt x="1447842" y="195249"/>
                      <a:pt x="1421950" y="195249"/>
                    </a:cubicBezTo>
                    <a:lnTo>
                      <a:pt x="97624" y="195249"/>
                    </a:lnTo>
                    <a:cubicBezTo>
                      <a:pt x="71733" y="195249"/>
                      <a:pt x="46902" y="184963"/>
                      <a:pt x="28593" y="166655"/>
                    </a:cubicBezTo>
                    <a:cubicBezTo>
                      <a:pt x="10285" y="148347"/>
                      <a:pt x="0" y="123516"/>
                      <a:pt x="0" y="97624"/>
                    </a:cubicBezTo>
                    <a:lnTo>
                      <a:pt x="0" y="97624"/>
                    </a:lnTo>
                    <a:cubicBezTo>
                      <a:pt x="0" y="71733"/>
                      <a:pt x="10285" y="46902"/>
                      <a:pt x="28593" y="28593"/>
                    </a:cubicBezTo>
                    <a:cubicBezTo>
                      <a:pt x="46902" y="10285"/>
                      <a:pt x="71733" y="0"/>
                      <a:pt x="97624" y="0"/>
                    </a:cubicBezTo>
                    <a:close/>
                  </a:path>
                </a:pathLst>
              </a:custGeom>
              <a:gradFill rotWithShape="1">
                <a:gsLst>
                  <a:gs pos="0">
                    <a:srgbClr val="153953">
                      <a:alpha val="100000"/>
                    </a:srgbClr>
                  </a:gs>
                  <a:gs pos="100000">
                    <a:srgbClr val="065D9B">
                      <a:alpha val="100000"/>
                    </a:srgbClr>
                  </a:gs>
                </a:gsLst>
                <a:lin ang="0"/>
              </a:gradFill>
            </p:spPr>
          </p:sp>
          <p:sp>
            <p:nvSpPr>
              <p:cNvPr id="8" name="TextBox 8"/>
              <p:cNvSpPr txBox="1"/>
              <p:nvPr/>
            </p:nvSpPr>
            <p:spPr>
              <a:xfrm>
                <a:off x="0" y="-38100"/>
                <a:ext cx="1519575" cy="233349"/>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1470" y="97862"/>
              <a:ext cx="7513704" cy="675164"/>
            </a:xfrm>
            <a:prstGeom prst="rect">
              <a:avLst/>
            </a:prstGeom>
          </p:spPr>
          <p:txBody>
            <a:bodyPr lIns="0" tIns="0" rIns="0" bIns="0" rtlCol="0" anchor="t">
              <a:spAutoFit/>
            </a:bodyPr>
            <a:lstStyle/>
            <a:p>
              <a:pPr algn="l">
                <a:lnSpc>
                  <a:spcPts val="4245"/>
                </a:lnSpc>
                <a:spcBef>
                  <a:spcPct val="0"/>
                </a:spcBef>
              </a:pPr>
              <a:r>
                <a:rPr lang="en-US" sz="3032" b="1">
                  <a:solidFill>
                    <a:srgbClr val="FFFFFF"/>
                  </a:solidFill>
                  <a:latin typeface="Fraunces Bold"/>
                  <a:ea typeface="Fraunces Bold"/>
                  <a:cs typeface="Fraunces Bold"/>
                  <a:sym typeface="Fraunces Bold"/>
                </a:rPr>
                <a:t>     2. Phân tích cảm xúc</a:t>
              </a:r>
            </a:p>
          </p:txBody>
        </p:sp>
      </p:grpSp>
      <p:sp>
        <p:nvSpPr>
          <p:cNvPr id="10" name="Freeform 10"/>
          <p:cNvSpPr/>
          <p:nvPr/>
        </p:nvSpPr>
        <p:spPr>
          <a:xfrm>
            <a:off x="680709" y="1669376"/>
            <a:ext cx="546097" cy="539271"/>
          </a:xfrm>
          <a:custGeom>
            <a:avLst/>
            <a:gdLst/>
            <a:ahLst/>
            <a:cxnLst/>
            <a:rect l="l" t="t" r="r" b="b"/>
            <a:pathLst>
              <a:path w="546097" h="539271">
                <a:moveTo>
                  <a:pt x="0" y="0"/>
                </a:moveTo>
                <a:lnTo>
                  <a:pt x="546097" y="0"/>
                </a:lnTo>
                <a:lnTo>
                  <a:pt x="546097" y="539271"/>
                </a:lnTo>
                <a:lnTo>
                  <a:pt x="0" y="539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1426761" y="1600308"/>
            <a:ext cx="6755102" cy="608339"/>
            <a:chOff x="0" y="0"/>
            <a:chExt cx="1735406" cy="156284"/>
          </a:xfrm>
        </p:grpSpPr>
        <p:sp>
          <p:nvSpPr>
            <p:cNvPr id="12" name="Freeform 12">
              <a:hlinkClick r:id="rId4" tooltip="https://highlight-team.streamlit.app/?fbclid=IwY2xjawKL4ndleHRuA2FlbQIxMABicmlkETFhVkRNWWVnZVpnWE9LQTdQAR4-GSIynNh9sZZmPw1q3yuFFYWG8-_7zieout8GBjao960eW3dEKyob19SqgQ_aem_yJ8zz1goLdbunxAwbmNrjw"/>
            </p:cNvPr>
            <p:cNvSpPr/>
            <p:nvPr/>
          </p:nvSpPr>
          <p:spPr>
            <a:xfrm>
              <a:off x="0" y="0"/>
              <a:ext cx="1735406" cy="156284"/>
            </a:xfrm>
            <a:custGeom>
              <a:avLst/>
              <a:gdLst/>
              <a:ahLst/>
              <a:cxnLst/>
              <a:rect l="l" t="t" r="r" b="b"/>
              <a:pathLst>
                <a:path w="1735406" h="156284">
                  <a:moveTo>
                    <a:pt x="78142" y="0"/>
                  </a:moveTo>
                  <a:lnTo>
                    <a:pt x="1657264" y="0"/>
                  </a:lnTo>
                  <a:cubicBezTo>
                    <a:pt x="1677989" y="0"/>
                    <a:pt x="1697865" y="8233"/>
                    <a:pt x="1712519" y="22887"/>
                  </a:cubicBezTo>
                  <a:cubicBezTo>
                    <a:pt x="1727173" y="37542"/>
                    <a:pt x="1735406" y="57417"/>
                    <a:pt x="1735406" y="78142"/>
                  </a:cubicBezTo>
                  <a:lnTo>
                    <a:pt x="1735406" y="78142"/>
                  </a:lnTo>
                  <a:cubicBezTo>
                    <a:pt x="1735406" y="98867"/>
                    <a:pt x="1727173" y="118742"/>
                    <a:pt x="1712519" y="133397"/>
                  </a:cubicBezTo>
                  <a:cubicBezTo>
                    <a:pt x="1697865" y="148051"/>
                    <a:pt x="1677989" y="156284"/>
                    <a:pt x="1657264" y="156284"/>
                  </a:cubicBezTo>
                  <a:lnTo>
                    <a:pt x="78142" y="156284"/>
                  </a:lnTo>
                  <a:cubicBezTo>
                    <a:pt x="57417" y="156284"/>
                    <a:pt x="37542" y="148051"/>
                    <a:pt x="22887" y="133397"/>
                  </a:cubicBezTo>
                  <a:cubicBezTo>
                    <a:pt x="8233" y="118742"/>
                    <a:pt x="0" y="98867"/>
                    <a:pt x="0" y="78142"/>
                  </a:cubicBezTo>
                  <a:lnTo>
                    <a:pt x="0" y="78142"/>
                  </a:lnTo>
                  <a:cubicBezTo>
                    <a:pt x="0" y="57417"/>
                    <a:pt x="8233" y="37542"/>
                    <a:pt x="22887" y="22887"/>
                  </a:cubicBezTo>
                  <a:cubicBezTo>
                    <a:pt x="37542" y="8233"/>
                    <a:pt x="57417" y="0"/>
                    <a:pt x="78142" y="0"/>
                  </a:cubicBezTo>
                  <a:close/>
                </a:path>
              </a:pathLst>
            </a:custGeom>
            <a:solidFill>
              <a:srgbClr val="000000">
                <a:alpha val="0"/>
              </a:srgbClr>
            </a:solidFill>
            <a:ln w="28575" cap="rnd">
              <a:solidFill>
                <a:srgbClr val="0F5995"/>
              </a:solidFill>
              <a:prstDash val="solid"/>
              <a:round/>
            </a:ln>
          </p:spPr>
        </p:sp>
        <p:sp>
          <p:nvSpPr>
            <p:cNvPr id="13" name="TextBox 13"/>
            <p:cNvSpPr txBox="1"/>
            <p:nvPr/>
          </p:nvSpPr>
          <p:spPr>
            <a:xfrm>
              <a:off x="0" y="-38100"/>
              <a:ext cx="1735406" cy="19438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419304" y="2384416"/>
            <a:ext cx="8394168" cy="608339"/>
            <a:chOff x="0" y="0"/>
            <a:chExt cx="2156487" cy="156284"/>
          </a:xfrm>
        </p:grpSpPr>
        <p:sp>
          <p:nvSpPr>
            <p:cNvPr id="15" name="Freeform 15">
              <a:hlinkClick r:id="rId4" tooltip="https://highlight-team.streamlit.app/?fbclid=IwY2xjawKL4ndleHRuA2FlbQIxMABicmlkETFhVkRNWWVnZVpnWE9LQTdQAR4-GSIynNh9sZZmPw1q3yuFFYWG8-_7zieout8GBjao960eW3dEKyob19SqgQ_aem_yJ8zz1goLdbunxAwbmNrjw"/>
            </p:cNvPr>
            <p:cNvSpPr/>
            <p:nvPr/>
          </p:nvSpPr>
          <p:spPr>
            <a:xfrm>
              <a:off x="0" y="0"/>
              <a:ext cx="2156487" cy="156284"/>
            </a:xfrm>
            <a:custGeom>
              <a:avLst/>
              <a:gdLst/>
              <a:ahLst/>
              <a:cxnLst/>
              <a:rect l="l" t="t" r="r" b="b"/>
              <a:pathLst>
                <a:path w="2156487" h="156284">
                  <a:moveTo>
                    <a:pt x="78142" y="0"/>
                  </a:moveTo>
                  <a:lnTo>
                    <a:pt x="2078345" y="0"/>
                  </a:lnTo>
                  <a:cubicBezTo>
                    <a:pt x="2099070" y="0"/>
                    <a:pt x="2118946" y="8233"/>
                    <a:pt x="2133600" y="22887"/>
                  </a:cubicBezTo>
                  <a:cubicBezTo>
                    <a:pt x="2148255" y="37542"/>
                    <a:pt x="2156487" y="57417"/>
                    <a:pt x="2156487" y="78142"/>
                  </a:cubicBezTo>
                  <a:lnTo>
                    <a:pt x="2156487" y="78142"/>
                  </a:lnTo>
                  <a:cubicBezTo>
                    <a:pt x="2156487" y="98867"/>
                    <a:pt x="2148255" y="118742"/>
                    <a:pt x="2133600" y="133397"/>
                  </a:cubicBezTo>
                  <a:cubicBezTo>
                    <a:pt x="2118946" y="148051"/>
                    <a:pt x="2099070" y="156284"/>
                    <a:pt x="2078345" y="156284"/>
                  </a:cubicBezTo>
                  <a:lnTo>
                    <a:pt x="78142" y="156284"/>
                  </a:lnTo>
                  <a:cubicBezTo>
                    <a:pt x="57417" y="156284"/>
                    <a:pt x="37542" y="148051"/>
                    <a:pt x="22887" y="133397"/>
                  </a:cubicBezTo>
                  <a:cubicBezTo>
                    <a:pt x="8233" y="118742"/>
                    <a:pt x="0" y="98867"/>
                    <a:pt x="0" y="78142"/>
                  </a:cubicBezTo>
                  <a:lnTo>
                    <a:pt x="0" y="78142"/>
                  </a:lnTo>
                  <a:cubicBezTo>
                    <a:pt x="0" y="57417"/>
                    <a:pt x="8233" y="37542"/>
                    <a:pt x="22887" y="22887"/>
                  </a:cubicBezTo>
                  <a:cubicBezTo>
                    <a:pt x="37542" y="8233"/>
                    <a:pt x="57417" y="0"/>
                    <a:pt x="78142" y="0"/>
                  </a:cubicBezTo>
                  <a:close/>
                </a:path>
              </a:pathLst>
            </a:custGeom>
            <a:solidFill>
              <a:srgbClr val="000000">
                <a:alpha val="0"/>
              </a:srgbClr>
            </a:solidFill>
            <a:ln w="28575" cap="rnd">
              <a:solidFill>
                <a:srgbClr val="0F5995"/>
              </a:solidFill>
              <a:prstDash val="solid"/>
              <a:round/>
            </a:ln>
          </p:spPr>
        </p:sp>
        <p:sp>
          <p:nvSpPr>
            <p:cNvPr id="16" name="TextBox 16"/>
            <p:cNvSpPr txBox="1"/>
            <p:nvPr/>
          </p:nvSpPr>
          <p:spPr>
            <a:xfrm>
              <a:off x="0" y="-38100"/>
              <a:ext cx="2156487" cy="19438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419304" y="3168523"/>
            <a:ext cx="11302392" cy="608339"/>
            <a:chOff x="0" y="0"/>
            <a:chExt cx="2903619" cy="156284"/>
          </a:xfrm>
        </p:grpSpPr>
        <p:sp>
          <p:nvSpPr>
            <p:cNvPr id="18" name="Freeform 18">
              <a:hlinkClick r:id="rId4" tooltip="https://highlight-team.streamlit.app/?fbclid=IwY2xjawKL4ndleHRuA2FlbQIxMABicmlkETFhVkRNWWVnZVpnWE9LQTdQAR4-GSIynNh9sZZmPw1q3yuFFYWG8-_7zieout8GBjao960eW3dEKyob19SqgQ_aem_yJ8zz1goLdbunxAwbmNrjw"/>
            </p:cNvPr>
            <p:cNvSpPr/>
            <p:nvPr/>
          </p:nvSpPr>
          <p:spPr>
            <a:xfrm>
              <a:off x="0" y="0"/>
              <a:ext cx="2903619" cy="156284"/>
            </a:xfrm>
            <a:custGeom>
              <a:avLst/>
              <a:gdLst/>
              <a:ahLst/>
              <a:cxnLst/>
              <a:rect l="l" t="t" r="r" b="b"/>
              <a:pathLst>
                <a:path w="2903619" h="156284">
                  <a:moveTo>
                    <a:pt x="68498" y="0"/>
                  </a:moveTo>
                  <a:lnTo>
                    <a:pt x="2835121" y="0"/>
                  </a:lnTo>
                  <a:cubicBezTo>
                    <a:pt x="2872951" y="0"/>
                    <a:pt x="2903619" y="30668"/>
                    <a:pt x="2903619" y="68498"/>
                  </a:cubicBezTo>
                  <a:lnTo>
                    <a:pt x="2903619" y="87786"/>
                  </a:lnTo>
                  <a:cubicBezTo>
                    <a:pt x="2903619" y="105953"/>
                    <a:pt x="2896402" y="123376"/>
                    <a:pt x="2883556" y="136221"/>
                  </a:cubicBezTo>
                  <a:cubicBezTo>
                    <a:pt x="2870710" y="149067"/>
                    <a:pt x="2853288" y="156284"/>
                    <a:pt x="2835121" y="156284"/>
                  </a:cubicBezTo>
                  <a:lnTo>
                    <a:pt x="68498" y="156284"/>
                  </a:lnTo>
                  <a:cubicBezTo>
                    <a:pt x="30668" y="156284"/>
                    <a:pt x="0" y="125616"/>
                    <a:pt x="0" y="87786"/>
                  </a:cubicBezTo>
                  <a:lnTo>
                    <a:pt x="0" y="68498"/>
                  </a:lnTo>
                  <a:cubicBezTo>
                    <a:pt x="0" y="30668"/>
                    <a:pt x="30668" y="0"/>
                    <a:pt x="68498" y="0"/>
                  </a:cubicBezTo>
                  <a:close/>
                </a:path>
              </a:pathLst>
            </a:custGeom>
            <a:solidFill>
              <a:srgbClr val="000000">
                <a:alpha val="0"/>
              </a:srgbClr>
            </a:solidFill>
            <a:ln w="28575" cap="rnd">
              <a:solidFill>
                <a:srgbClr val="0F5995"/>
              </a:solidFill>
              <a:prstDash val="solid"/>
              <a:round/>
            </a:ln>
          </p:spPr>
        </p:sp>
        <p:sp>
          <p:nvSpPr>
            <p:cNvPr id="19" name="TextBox 19"/>
            <p:cNvSpPr txBox="1"/>
            <p:nvPr/>
          </p:nvSpPr>
          <p:spPr>
            <a:xfrm>
              <a:off x="0" y="-38100"/>
              <a:ext cx="2903619" cy="194384"/>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680709" y="2453483"/>
            <a:ext cx="546097" cy="539271"/>
          </a:xfrm>
          <a:custGeom>
            <a:avLst/>
            <a:gdLst/>
            <a:ahLst/>
            <a:cxnLst/>
            <a:rect l="l" t="t" r="r" b="b"/>
            <a:pathLst>
              <a:path w="546097" h="539271">
                <a:moveTo>
                  <a:pt x="0" y="0"/>
                </a:moveTo>
                <a:lnTo>
                  <a:pt x="546097" y="0"/>
                </a:lnTo>
                <a:lnTo>
                  <a:pt x="546097" y="539271"/>
                </a:lnTo>
                <a:lnTo>
                  <a:pt x="0" y="539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680709" y="3168523"/>
            <a:ext cx="546097" cy="539271"/>
          </a:xfrm>
          <a:custGeom>
            <a:avLst/>
            <a:gdLst/>
            <a:ahLst/>
            <a:cxnLst/>
            <a:rect l="l" t="t" r="r" b="b"/>
            <a:pathLst>
              <a:path w="546097" h="539271">
                <a:moveTo>
                  <a:pt x="0" y="0"/>
                </a:moveTo>
                <a:lnTo>
                  <a:pt x="546097" y="0"/>
                </a:lnTo>
                <a:lnTo>
                  <a:pt x="546097" y="539271"/>
                </a:lnTo>
                <a:lnTo>
                  <a:pt x="0" y="539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1779733" y="4024511"/>
            <a:ext cx="7711126" cy="5640166"/>
          </a:xfrm>
          <a:custGeom>
            <a:avLst/>
            <a:gdLst/>
            <a:ahLst/>
            <a:cxnLst/>
            <a:rect l="l" t="t" r="r" b="b"/>
            <a:pathLst>
              <a:path w="7711126" h="5640166">
                <a:moveTo>
                  <a:pt x="0" y="0"/>
                </a:moveTo>
                <a:lnTo>
                  <a:pt x="7711126" y="0"/>
                </a:lnTo>
                <a:lnTo>
                  <a:pt x="7711126" y="5640166"/>
                </a:lnTo>
                <a:lnTo>
                  <a:pt x="0" y="5640166"/>
                </a:lnTo>
                <a:lnTo>
                  <a:pt x="0" y="0"/>
                </a:lnTo>
                <a:close/>
              </a:path>
            </a:pathLst>
          </a:custGeom>
          <a:blipFill>
            <a:blip r:embed="rId5"/>
            <a:stretch>
              <a:fillRect t="-129" r="-29504" b="-129"/>
            </a:stretch>
          </a:blipFill>
        </p:spPr>
      </p:sp>
      <p:sp>
        <p:nvSpPr>
          <p:cNvPr id="23" name="TextBox 23"/>
          <p:cNvSpPr txBox="1"/>
          <p:nvPr/>
        </p:nvSpPr>
        <p:spPr>
          <a:xfrm>
            <a:off x="1465330" y="1672955"/>
            <a:ext cx="6716533" cy="398519"/>
          </a:xfrm>
          <a:prstGeom prst="rect">
            <a:avLst/>
          </a:prstGeom>
        </p:spPr>
        <p:txBody>
          <a:bodyPr lIns="0" tIns="0" rIns="0" bIns="0" rtlCol="0" anchor="t">
            <a:spAutoFit/>
          </a:bodyPr>
          <a:lstStyle/>
          <a:p>
            <a:pPr marL="503483" lvl="1" indent="-251742" algn="l">
              <a:lnSpc>
                <a:spcPts val="3264"/>
              </a:lnSpc>
              <a:spcBef>
                <a:spcPct val="0"/>
              </a:spcBef>
              <a:buAutoNum type="arabicPeriod"/>
            </a:pPr>
            <a:r>
              <a:rPr lang="en-US" sz="2332">
                <a:solidFill>
                  <a:srgbClr val="000000"/>
                </a:solidFill>
                <a:latin typeface="Fraunces"/>
                <a:ea typeface="Fraunces"/>
                <a:cs typeface="Fraunces"/>
                <a:sym typeface="Fraunces"/>
              </a:rPr>
              <a:t>Tải tokenizer, mã hóa tiêu đề thành tensor.</a:t>
            </a:r>
          </a:p>
        </p:txBody>
      </p:sp>
      <p:sp>
        <p:nvSpPr>
          <p:cNvPr id="24" name="TextBox 24"/>
          <p:cNvSpPr txBox="1"/>
          <p:nvPr/>
        </p:nvSpPr>
        <p:spPr>
          <a:xfrm>
            <a:off x="1457872" y="2457063"/>
            <a:ext cx="8232642" cy="398519"/>
          </a:xfrm>
          <a:prstGeom prst="rect">
            <a:avLst/>
          </a:prstGeom>
        </p:spPr>
        <p:txBody>
          <a:bodyPr lIns="0" tIns="0" rIns="0" bIns="0" rtlCol="0" anchor="t">
            <a:spAutoFit/>
          </a:bodyPr>
          <a:lstStyle/>
          <a:p>
            <a:pPr algn="l">
              <a:lnSpc>
                <a:spcPts val="3264"/>
              </a:lnSpc>
              <a:spcBef>
                <a:spcPct val="0"/>
              </a:spcBef>
            </a:pPr>
            <a:r>
              <a:rPr lang="en-US" sz="2332">
                <a:solidFill>
                  <a:srgbClr val="000000"/>
                </a:solidFill>
                <a:latin typeface="Fraunces"/>
                <a:ea typeface="Fraunces"/>
                <a:cs typeface="Fraunces"/>
                <a:sym typeface="Fraunces"/>
              </a:rPr>
              <a:t>   2.Dự đoán với softmax, rút nhãn cảm xúc và điểm tin cậy.</a:t>
            </a:r>
          </a:p>
        </p:txBody>
      </p:sp>
      <p:sp>
        <p:nvSpPr>
          <p:cNvPr id="25" name="TextBox 25"/>
          <p:cNvSpPr txBox="1"/>
          <p:nvPr/>
        </p:nvSpPr>
        <p:spPr>
          <a:xfrm>
            <a:off x="1779733" y="3238077"/>
            <a:ext cx="10941962" cy="398519"/>
          </a:xfrm>
          <a:prstGeom prst="rect">
            <a:avLst/>
          </a:prstGeom>
        </p:spPr>
        <p:txBody>
          <a:bodyPr lIns="0" tIns="0" rIns="0" bIns="0" rtlCol="0" anchor="t">
            <a:spAutoFit/>
          </a:bodyPr>
          <a:lstStyle/>
          <a:p>
            <a:pPr algn="l">
              <a:lnSpc>
                <a:spcPts val="3264"/>
              </a:lnSpc>
              <a:spcBef>
                <a:spcPct val="0"/>
              </a:spcBef>
            </a:pPr>
            <a:r>
              <a:rPr lang="en-US" sz="2332">
                <a:solidFill>
                  <a:srgbClr val="000000"/>
                </a:solidFill>
                <a:latin typeface="Fraunces"/>
                <a:ea typeface="Fraunces"/>
                <a:cs typeface="Fraunces"/>
                <a:sym typeface="Fraunces"/>
              </a:rPr>
              <a:t>3. Tích hợp nhãn (sentiment_label) và điểm (sentiment_score) vào DataFrame.</a:t>
            </a:r>
          </a:p>
        </p:txBody>
      </p:sp>
      <p:grpSp>
        <p:nvGrpSpPr>
          <p:cNvPr id="27" name="Group 27"/>
          <p:cNvGrpSpPr/>
          <p:nvPr/>
        </p:nvGrpSpPr>
        <p:grpSpPr>
          <a:xfrm>
            <a:off x="10771630" y="4291704"/>
            <a:ext cx="6148193" cy="608339"/>
            <a:chOff x="0" y="0"/>
            <a:chExt cx="1579489" cy="156284"/>
          </a:xfrm>
        </p:grpSpPr>
        <p:sp>
          <p:nvSpPr>
            <p:cNvPr id="28" name="Freeform 28">
              <a:hlinkClick r:id="rId4" tooltip="https://highlight-team.streamlit.app/?fbclid=IwY2xjawKL4ndleHRuA2FlbQIxMABicmlkETFhVkRNWWVnZVpnWE9LQTdQAR4-GSIynNh9sZZmPw1q3yuFFYWG8-_7zieout8GBjao960eW3dEKyob19SqgQ_aem_yJ8zz1goLdbunxAwbmNrjw"/>
            </p:cNvPr>
            <p:cNvSpPr/>
            <p:nvPr/>
          </p:nvSpPr>
          <p:spPr>
            <a:xfrm>
              <a:off x="0" y="0"/>
              <a:ext cx="1579489" cy="156284"/>
            </a:xfrm>
            <a:custGeom>
              <a:avLst/>
              <a:gdLst/>
              <a:ahLst/>
              <a:cxnLst/>
              <a:rect l="l" t="t" r="r" b="b"/>
              <a:pathLst>
                <a:path w="1579489" h="156284">
                  <a:moveTo>
                    <a:pt x="78142" y="0"/>
                  </a:moveTo>
                  <a:lnTo>
                    <a:pt x="1501347" y="0"/>
                  </a:lnTo>
                  <a:cubicBezTo>
                    <a:pt x="1522072" y="0"/>
                    <a:pt x="1541948" y="8233"/>
                    <a:pt x="1556602" y="22887"/>
                  </a:cubicBezTo>
                  <a:cubicBezTo>
                    <a:pt x="1571257" y="37542"/>
                    <a:pt x="1579489" y="57417"/>
                    <a:pt x="1579489" y="78142"/>
                  </a:cubicBezTo>
                  <a:lnTo>
                    <a:pt x="1579489" y="78142"/>
                  </a:lnTo>
                  <a:cubicBezTo>
                    <a:pt x="1579489" y="98867"/>
                    <a:pt x="1571257" y="118742"/>
                    <a:pt x="1556602" y="133397"/>
                  </a:cubicBezTo>
                  <a:cubicBezTo>
                    <a:pt x="1541948" y="148051"/>
                    <a:pt x="1522072" y="156284"/>
                    <a:pt x="1501347" y="156284"/>
                  </a:cubicBezTo>
                  <a:lnTo>
                    <a:pt x="78142" y="156284"/>
                  </a:lnTo>
                  <a:cubicBezTo>
                    <a:pt x="57417" y="156284"/>
                    <a:pt x="37542" y="148051"/>
                    <a:pt x="22887" y="133397"/>
                  </a:cubicBezTo>
                  <a:cubicBezTo>
                    <a:pt x="8233" y="118742"/>
                    <a:pt x="0" y="98867"/>
                    <a:pt x="0" y="78142"/>
                  </a:cubicBezTo>
                  <a:lnTo>
                    <a:pt x="0" y="78142"/>
                  </a:lnTo>
                  <a:cubicBezTo>
                    <a:pt x="0" y="57417"/>
                    <a:pt x="8233" y="37542"/>
                    <a:pt x="22887" y="22887"/>
                  </a:cubicBezTo>
                  <a:cubicBezTo>
                    <a:pt x="37542" y="8233"/>
                    <a:pt x="57417" y="0"/>
                    <a:pt x="78142" y="0"/>
                  </a:cubicBezTo>
                  <a:close/>
                </a:path>
              </a:pathLst>
            </a:custGeom>
            <a:solidFill>
              <a:srgbClr val="000000">
                <a:alpha val="0"/>
              </a:srgbClr>
            </a:solidFill>
            <a:ln w="28575" cap="rnd">
              <a:solidFill>
                <a:srgbClr val="0F5995"/>
              </a:solidFill>
              <a:prstDash val="solid"/>
              <a:round/>
            </a:ln>
          </p:spPr>
        </p:sp>
        <p:sp>
          <p:nvSpPr>
            <p:cNvPr id="29" name="TextBox 29"/>
            <p:cNvSpPr txBox="1"/>
            <p:nvPr/>
          </p:nvSpPr>
          <p:spPr>
            <a:xfrm>
              <a:off x="0" y="-38100"/>
              <a:ext cx="1579489" cy="194384"/>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0840371" y="4377429"/>
            <a:ext cx="6079451" cy="412750"/>
          </a:xfrm>
          <a:prstGeom prst="rect">
            <a:avLst/>
          </a:prstGeom>
        </p:spPr>
        <p:txBody>
          <a:bodyPr lIns="0" tIns="0" rIns="0" bIns="0" rtlCol="0" anchor="t">
            <a:spAutoFit/>
          </a:bodyPr>
          <a:lstStyle/>
          <a:p>
            <a:pPr algn="l">
              <a:lnSpc>
                <a:spcPts val="3499"/>
              </a:lnSpc>
              <a:spcBef>
                <a:spcPct val="0"/>
              </a:spcBef>
            </a:pPr>
            <a:r>
              <a:rPr lang="en-US" sz="2499" b="1">
                <a:solidFill>
                  <a:srgbClr val="16599D"/>
                </a:solidFill>
                <a:latin typeface="Fraunces Bold"/>
                <a:ea typeface="Fraunces Bold"/>
                <a:cs typeface="Fraunces Bold"/>
                <a:sym typeface="Fraunces Bold"/>
              </a:rPr>
              <a:t>Kết quả:</a:t>
            </a:r>
            <a:r>
              <a:rPr lang="en-US" sz="2499">
                <a:solidFill>
                  <a:srgbClr val="000000"/>
                </a:solidFill>
                <a:latin typeface="Fraunces"/>
                <a:ea typeface="Fraunces"/>
                <a:cs typeface="Fraunces"/>
                <a:sym typeface="Fraunces"/>
              </a:rPr>
              <a:t> Phân loại tiêu đề tin tức thành: </a:t>
            </a:r>
          </a:p>
        </p:txBody>
      </p:sp>
      <p:graphicFrame>
        <p:nvGraphicFramePr>
          <p:cNvPr id="31" name="Table 30">
            <a:extLst>
              <a:ext uri="{FF2B5EF4-FFF2-40B4-BE49-F238E27FC236}">
                <a16:creationId xmlns:a16="http://schemas.microsoft.com/office/drawing/2014/main" id="{1E67D628-4C19-7F3F-31B8-1CE588503D49}"/>
              </a:ext>
            </a:extLst>
          </p:cNvPr>
          <p:cNvGraphicFramePr>
            <a:graphicFrameLocks noGrp="1"/>
          </p:cNvGraphicFramePr>
          <p:nvPr>
            <p:extLst>
              <p:ext uri="{D42A27DB-BD31-4B8C-83A1-F6EECF244321}">
                <p14:modId xmlns:p14="http://schemas.microsoft.com/office/powerpoint/2010/main" val="1165892230"/>
              </p:ext>
            </p:extLst>
          </p:nvPr>
        </p:nvGraphicFramePr>
        <p:xfrm>
          <a:off x="10058400" y="5122630"/>
          <a:ext cx="7724664" cy="2730930"/>
        </p:xfrm>
        <a:graphic>
          <a:graphicData uri="http://schemas.openxmlformats.org/drawingml/2006/table">
            <a:tbl>
              <a:tblPr/>
              <a:tblGrid>
                <a:gridCol w="3862332">
                  <a:extLst>
                    <a:ext uri="{9D8B030D-6E8A-4147-A177-3AD203B41FA5}">
                      <a16:colId xmlns:a16="http://schemas.microsoft.com/office/drawing/2014/main" val="4173606755"/>
                    </a:ext>
                  </a:extLst>
                </a:gridCol>
                <a:gridCol w="3862332">
                  <a:extLst>
                    <a:ext uri="{9D8B030D-6E8A-4147-A177-3AD203B41FA5}">
                      <a16:colId xmlns:a16="http://schemas.microsoft.com/office/drawing/2014/main" val="201461824"/>
                    </a:ext>
                  </a:extLst>
                </a:gridCol>
              </a:tblGrid>
              <a:tr h="546186">
                <a:tc>
                  <a:txBody>
                    <a:bodyPr/>
                    <a:lstStyle/>
                    <a:p>
                      <a:pPr algn="ctr"/>
                      <a:r>
                        <a:rPr lang="vi-VN" b="1">
                          <a:effectLst/>
                          <a:latin typeface="Fraunces" panose="020B0604020202020204" charset="0"/>
                        </a:rPr>
                        <a:t>Mã nhãn (sentiment label)</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b="1">
                          <a:effectLst/>
                          <a:latin typeface="Fraunces" panose="020B0604020202020204" charset="0"/>
                        </a:rPr>
                        <a:t>Nghĩa tiếng Việt</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extLst>
                  <a:ext uri="{0D108BD9-81ED-4DB2-BD59-A6C34878D82A}">
                    <a16:rowId xmlns:a16="http://schemas.microsoft.com/office/drawing/2014/main" val="2715688752"/>
                  </a:ext>
                </a:extLst>
              </a:tr>
              <a:tr h="546186">
                <a:tc>
                  <a:txBody>
                    <a:bodyPr/>
                    <a:lstStyle/>
                    <a:p>
                      <a:pPr algn="ctr"/>
                      <a:r>
                        <a:rPr lang="vi-VN" dirty="0">
                          <a:effectLst/>
                          <a:latin typeface="Fraunces" panose="020B0604020202020204" charset="0"/>
                        </a:rPr>
                        <a:t>POS</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Tích cực</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52573081"/>
                  </a:ext>
                </a:extLst>
              </a:tr>
              <a:tr h="546186">
                <a:tc>
                  <a:txBody>
                    <a:bodyPr/>
                    <a:lstStyle/>
                    <a:p>
                      <a:pPr algn="ctr"/>
                      <a:r>
                        <a:rPr lang="vi-VN">
                          <a:effectLst/>
                          <a:latin typeface="Fraunces" panose="020B0604020202020204" charset="0"/>
                        </a:rPr>
                        <a:t>NEG</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Tiêu cực</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7584023"/>
                  </a:ext>
                </a:extLst>
              </a:tr>
              <a:tr h="546186">
                <a:tc>
                  <a:txBody>
                    <a:bodyPr/>
                    <a:lstStyle/>
                    <a:p>
                      <a:pPr algn="ctr"/>
                      <a:r>
                        <a:rPr lang="vi-VN">
                          <a:effectLst/>
                          <a:latin typeface="Fraunces" panose="020B0604020202020204" charset="0"/>
                        </a:rPr>
                        <a:t>NEU</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Trung lập</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64697401"/>
                  </a:ext>
                </a:extLst>
              </a:tr>
              <a:tr h="546186">
                <a:tc>
                  <a:txBody>
                    <a:bodyPr/>
                    <a:lstStyle/>
                    <a:p>
                      <a:pPr algn="ctr"/>
                      <a:r>
                        <a:rPr lang="vi-VN">
                          <a:effectLst/>
                          <a:latin typeface="Fraunces" panose="020B0604020202020204" charset="0"/>
                        </a:rPr>
                        <a:t>Unknown</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Không có thông tin</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9438611"/>
                  </a:ext>
                </a:extLst>
              </a:tr>
            </a:tbl>
          </a:graphicData>
        </a:graphic>
      </p:graphicFrame>
      <p:sp>
        <p:nvSpPr>
          <p:cNvPr id="32" name="Rectangle 1">
            <a:extLst>
              <a:ext uri="{FF2B5EF4-FFF2-40B4-BE49-F238E27FC236}">
                <a16:creationId xmlns:a16="http://schemas.microsoft.com/office/drawing/2014/main" id="{2EE5D105-5E55-B863-E910-7F35038C2EA6}"/>
              </a:ext>
            </a:extLst>
          </p:cNvPr>
          <p:cNvSpPr>
            <a:spLocks noChangeArrowheads="1"/>
          </p:cNvSpPr>
          <p:nvPr/>
        </p:nvSpPr>
        <p:spPr bwMode="auto">
          <a:xfrm flipV="1">
            <a:off x="10058400" y="5210733"/>
            <a:ext cx="171659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1397"/>
            <a:ext cx="18869637" cy="4315108"/>
            <a:chOff x="0" y="0"/>
            <a:chExt cx="4969781" cy="1136489"/>
          </a:xfrm>
        </p:grpSpPr>
        <p:sp>
          <p:nvSpPr>
            <p:cNvPr id="3" name="Freeform 3"/>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74952" y="515537"/>
            <a:ext cx="11084964" cy="724824"/>
            <a:chOff x="0" y="0"/>
            <a:chExt cx="14779952" cy="966432"/>
          </a:xfrm>
        </p:grpSpPr>
        <p:grpSp>
          <p:nvGrpSpPr>
            <p:cNvPr id="6" name="Group 6"/>
            <p:cNvGrpSpPr/>
            <p:nvPr/>
          </p:nvGrpSpPr>
          <p:grpSpPr>
            <a:xfrm>
              <a:off x="0" y="0"/>
              <a:ext cx="14779952" cy="966432"/>
              <a:chOff x="0" y="0"/>
              <a:chExt cx="2919497" cy="190900"/>
            </a:xfrm>
          </p:grpSpPr>
          <p:sp>
            <p:nvSpPr>
              <p:cNvPr id="7" name="Freeform 7"/>
              <p:cNvSpPr/>
              <p:nvPr/>
            </p:nvSpPr>
            <p:spPr>
              <a:xfrm>
                <a:off x="0" y="0"/>
                <a:ext cx="2919497" cy="190900"/>
              </a:xfrm>
              <a:custGeom>
                <a:avLst/>
                <a:gdLst/>
                <a:ahLst/>
                <a:cxnLst/>
                <a:rect l="l" t="t" r="r" b="b"/>
                <a:pathLst>
                  <a:path w="2919497" h="190900">
                    <a:moveTo>
                      <a:pt x="69842" y="0"/>
                    </a:moveTo>
                    <a:lnTo>
                      <a:pt x="2849655" y="0"/>
                    </a:lnTo>
                    <a:cubicBezTo>
                      <a:pt x="2888228" y="0"/>
                      <a:pt x="2919497" y="31269"/>
                      <a:pt x="2919497" y="69842"/>
                    </a:cubicBezTo>
                    <a:lnTo>
                      <a:pt x="2919497" y="121059"/>
                    </a:lnTo>
                    <a:cubicBezTo>
                      <a:pt x="2919497" y="139582"/>
                      <a:pt x="2912139" y="157346"/>
                      <a:pt x="2899041" y="170444"/>
                    </a:cubicBezTo>
                    <a:cubicBezTo>
                      <a:pt x="2885943" y="183542"/>
                      <a:pt x="2868178" y="190900"/>
                      <a:pt x="2849655" y="190900"/>
                    </a:cubicBezTo>
                    <a:lnTo>
                      <a:pt x="69842" y="190900"/>
                    </a:lnTo>
                    <a:cubicBezTo>
                      <a:pt x="51318" y="190900"/>
                      <a:pt x="33554" y="183542"/>
                      <a:pt x="20456" y="170444"/>
                    </a:cubicBezTo>
                    <a:cubicBezTo>
                      <a:pt x="7358" y="157346"/>
                      <a:pt x="0" y="139582"/>
                      <a:pt x="0" y="121059"/>
                    </a:cubicBezTo>
                    <a:lnTo>
                      <a:pt x="0" y="69842"/>
                    </a:lnTo>
                    <a:cubicBezTo>
                      <a:pt x="0" y="51318"/>
                      <a:pt x="7358" y="33554"/>
                      <a:pt x="20456" y="20456"/>
                    </a:cubicBezTo>
                    <a:cubicBezTo>
                      <a:pt x="33554" y="7358"/>
                      <a:pt x="51318" y="0"/>
                      <a:pt x="69842" y="0"/>
                    </a:cubicBezTo>
                    <a:close/>
                  </a:path>
                </a:pathLst>
              </a:custGeom>
              <a:gradFill rotWithShape="1">
                <a:gsLst>
                  <a:gs pos="0">
                    <a:srgbClr val="153953">
                      <a:alpha val="100000"/>
                    </a:srgbClr>
                  </a:gs>
                  <a:gs pos="100000">
                    <a:srgbClr val="065D9B">
                      <a:alpha val="100000"/>
                    </a:srgbClr>
                  </a:gs>
                </a:gsLst>
                <a:lin ang="0"/>
              </a:gradFill>
            </p:spPr>
          </p:sp>
          <p:sp>
            <p:nvSpPr>
              <p:cNvPr id="8" name="TextBox 8"/>
              <p:cNvSpPr txBox="1"/>
              <p:nvPr/>
            </p:nvSpPr>
            <p:spPr>
              <a:xfrm>
                <a:off x="0" y="-38100"/>
                <a:ext cx="2919497" cy="2290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60461" y="107387"/>
              <a:ext cx="14435773" cy="643625"/>
            </a:xfrm>
            <a:prstGeom prst="rect">
              <a:avLst/>
            </a:prstGeom>
          </p:spPr>
          <p:txBody>
            <a:bodyPr lIns="0" tIns="0" rIns="0" bIns="0" rtlCol="0" anchor="t">
              <a:spAutoFit/>
            </a:bodyPr>
            <a:lstStyle/>
            <a:p>
              <a:pPr algn="l">
                <a:lnSpc>
                  <a:spcPts val="4105"/>
                </a:lnSpc>
                <a:spcBef>
                  <a:spcPct val="0"/>
                </a:spcBef>
              </a:pPr>
              <a:r>
                <a:rPr lang="en-US" sz="2932" b="1">
                  <a:solidFill>
                    <a:srgbClr val="FFFFFF"/>
                  </a:solidFill>
                  <a:latin typeface="Fraunces Bold"/>
                  <a:ea typeface="Fraunces Bold"/>
                  <a:cs typeface="Fraunces Bold"/>
                  <a:sym typeface="Fraunces Bold"/>
                </a:rPr>
                <a:t> 3. Chuẩn bị dữ liệu và xây dựng mô hình để huấn luyện </a:t>
              </a:r>
            </a:p>
          </p:txBody>
        </p:sp>
      </p:grpSp>
      <p:sp>
        <p:nvSpPr>
          <p:cNvPr id="10" name="Freeform 10"/>
          <p:cNvSpPr/>
          <p:nvPr/>
        </p:nvSpPr>
        <p:spPr>
          <a:xfrm>
            <a:off x="374952" y="2260513"/>
            <a:ext cx="532679" cy="526020"/>
          </a:xfrm>
          <a:custGeom>
            <a:avLst/>
            <a:gdLst/>
            <a:ahLst/>
            <a:cxnLst/>
            <a:rect l="l" t="t" r="r" b="b"/>
            <a:pathLst>
              <a:path w="532679" h="526020">
                <a:moveTo>
                  <a:pt x="0" y="0"/>
                </a:moveTo>
                <a:lnTo>
                  <a:pt x="532679" y="0"/>
                </a:lnTo>
                <a:lnTo>
                  <a:pt x="532679" y="526020"/>
                </a:lnTo>
                <a:lnTo>
                  <a:pt x="0" y="526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1054609" y="2063934"/>
            <a:ext cx="7318111" cy="890830"/>
            <a:chOff x="0" y="0"/>
            <a:chExt cx="1927404" cy="234622"/>
          </a:xfrm>
        </p:grpSpPr>
        <p:sp>
          <p:nvSpPr>
            <p:cNvPr id="12" name="Freeform 12">
              <a:hlinkClick r:id="rId4" tooltip="https://highlight-team.streamlit.app/?fbclid=IwY2xjawKL4ndleHRuA2FlbQIxMABicmlkETFhVkRNWWVnZVpnWE9LQTdQAR4-GSIynNh9sZZmPw1q3yuFFYWG8-_7zieout8GBjao960eW3dEKyob19SqgQ_aem_yJ8zz1goLdbunxAwbmNrjw"/>
            </p:cNvPr>
            <p:cNvSpPr/>
            <p:nvPr/>
          </p:nvSpPr>
          <p:spPr>
            <a:xfrm>
              <a:off x="0" y="0"/>
              <a:ext cx="1927404" cy="234622"/>
            </a:xfrm>
            <a:custGeom>
              <a:avLst/>
              <a:gdLst/>
              <a:ahLst/>
              <a:cxnLst/>
              <a:rect l="l" t="t" r="r" b="b"/>
              <a:pathLst>
                <a:path w="1927404" h="234622">
                  <a:moveTo>
                    <a:pt x="105791" y="0"/>
                  </a:moveTo>
                  <a:lnTo>
                    <a:pt x="1821612" y="0"/>
                  </a:lnTo>
                  <a:cubicBezTo>
                    <a:pt x="1880039" y="0"/>
                    <a:pt x="1927404" y="47364"/>
                    <a:pt x="1927404" y="105791"/>
                  </a:cubicBezTo>
                  <a:lnTo>
                    <a:pt x="1927404" y="128831"/>
                  </a:lnTo>
                  <a:cubicBezTo>
                    <a:pt x="1927404" y="156888"/>
                    <a:pt x="1916258" y="183797"/>
                    <a:pt x="1896418" y="203636"/>
                  </a:cubicBezTo>
                  <a:cubicBezTo>
                    <a:pt x="1876578" y="223476"/>
                    <a:pt x="1849670" y="234622"/>
                    <a:pt x="1821612" y="234622"/>
                  </a:cubicBezTo>
                  <a:lnTo>
                    <a:pt x="105791" y="234622"/>
                  </a:lnTo>
                  <a:cubicBezTo>
                    <a:pt x="47364" y="234622"/>
                    <a:pt x="0" y="187258"/>
                    <a:pt x="0" y="128831"/>
                  </a:cubicBezTo>
                  <a:lnTo>
                    <a:pt x="0" y="105791"/>
                  </a:lnTo>
                  <a:cubicBezTo>
                    <a:pt x="0" y="77734"/>
                    <a:pt x="11146" y="50825"/>
                    <a:pt x="30986" y="30986"/>
                  </a:cubicBezTo>
                  <a:cubicBezTo>
                    <a:pt x="50825" y="11146"/>
                    <a:pt x="77734" y="0"/>
                    <a:pt x="105791" y="0"/>
                  </a:cubicBezTo>
                  <a:close/>
                </a:path>
              </a:pathLst>
            </a:custGeom>
            <a:solidFill>
              <a:srgbClr val="000000">
                <a:alpha val="0"/>
              </a:srgbClr>
            </a:solidFill>
            <a:ln w="28575" cap="rnd">
              <a:solidFill>
                <a:srgbClr val="0F5995"/>
              </a:solidFill>
              <a:prstDash val="solid"/>
              <a:round/>
            </a:ln>
          </p:spPr>
        </p:sp>
        <p:sp>
          <p:nvSpPr>
            <p:cNvPr id="13" name="TextBox 13"/>
            <p:cNvSpPr txBox="1"/>
            <p:nvPr/>
          </p:nvSpPr>
          <p:spPr>
            <a:xfrm>
              <a:off x="0" y="-38100"/>
              <a:ext cx="1927404" cy="27272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26046" y="3316714"/>
            <a:ext cx="7322214" cy="996867"/>
            <a:chOff x="0" y="0"/>
            <a:chExt cx="1928484" cy="262549"/>
          </a:xfrm>
        </p:grpSpPr>
        <p:sp>
          <p:nvSpPr>
            <p:cNvPr id="15" name="Freeform 15">
              <a:hlinkClick r:id="rId4" tooltip="https://highlight-team.streamlit.app/?fbclid=IwY2xjawKL4ndleHRuA2FlbQIxMABicmlkETFhVkRNWWVnZVpnWE9LQTdQAR4-GSIynNh9sZZmPw1q3yuFFYWG8-_7zieout8GBjao960eW3dEKyob19SqgQ_aem_yJ8zz1goLdbunxAwbmNrjw"/>
            </p:cNvPr>
            <p:cNvSpPr/>
            <p:nvPr/>
          </p:nvSpPr>
          <p:spPr>
            <a:xfrm>
              <a:off x="0" y="0"/>
              <a:ext cx="1928484" cy="262549"/>
            </a:xfrm>
            <a:custGeom>
              <a:avLst/>
              <a:gdLst/>
              <a:ahLst/>
              <a:cxnLst/>
              <a:rect l="l" t="t" r="r" b="b"/>
              <a:pathLst>
                <a:path w="1928484" h="262549">
                  <a:moveTo>
                    <a:pt x="105732" y="0"/>
                  </a:moveTo>
                  <a:lnTo>
                    <a:pt x="1822752" y="0"/>
                  </a:lnTo>
                  <a:cubicBezTo>
                    <a:pt x="1881146" y="0"/>
                    <a:pt x="1928484" y="47338"/>
                    <a:pt x="1928484" y="105732"/>
                  </a:cubicBezTo>
                  <a:lnTo>
                    <a:pt x="1928484" y="156817"/>
                  </a:lnTo>
                  <a:cubicBezTo>
                    <a:pt x="1928484" y="215211"/>
                    <a:pt x="1881146" y="262549"/>
                    <a:pt x="1822752" y="262549"/>
                  </a:cubicBezTo>
                  <a:lnTo>
                    <a:pt x="105732" y="262549"/>
                  </a:lnTo>
                  <a:cubicBezTo>
                    <a:pt x="47338" y="262549"/>
                    <a:pt x="0" y="215211"/>
                    <a:pt x="0" y="156817"/>
                  </a:cubicBezTo>
                  <a:lnTo>
                    <a:pt x="0" y="105732"/>
                  </a:lnTo>
                  <a:cubicBezTo>
                    <a:pt x="0" y="47338"/>
                    <a:pt x="47338" y="0"/>
                    <a:pt x="105732" y="0"/>
                  </a:cubicBezTo>
                  <a:close/>
                </a:path>
              </a:pathLst>
            </a:custGeom>
            <a:solidFill>
              <a:srgbClr val="000000">
                <a:alpha val="0"/>
              </a:srgbClr>
            </a:solidFill>
            <a:ln w="28575" cap="rnd">
              <a:solidFill>
                <a:srgbClr val="0F5995"/>
              </a:solidFill>
              <a:prstDash val="solid"/>
              <a:round/>
            </a:ln>
          </p:spPr>
        </p:sp>
        <p:sp>
          <p:nvSpPr>
            <p:cNvPr id="16" name="TextBox 16"/>
            <p:cNvSpPr txBox="1"/>
            <p:nvPr/>
          </p:nvSpPr>
          <p:spPr>
            <a:xfrm>
              <a:off x="0" y="-38100"/>
              <a:ext cx="1928484" cy="300649"/>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374952" y="3546776"/>
            <a:ext cx="532679" cy="526020"/>
          </a:xfrm>
          <a:custGeom>
            <a:avLst/>
            <a:gdLst/>
            <a:ahLst/>
            <a:cxnLst/>
            <a:rect l="l" t="t" r="r" b="b"/>
            <a:pathLst>
              <a:path w="532679" h="526020">
                <a:moveTo>
                  <a:pt x="0" y="0"/>
                </a:moveTo>
                <a:lnTo>
                  <a:pt x="532679" y="0"/>
                </a:lnTo>
                <a:lnTo>
                  <a:pt x="532679" y="526020"/>
                </a:lnTo>
                <a:lnTo>
                  <a:pt x="0" y="526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0289147" y="1449652"/>
            <a:ext cx="7082054" cy="3977946"/>
          </a:xfrm>
          <a:custGeom>
            <a:avLst/>
            <a:gdLst/>
            <a:ahLst/>
            <a:cxnLst/>
            <a:rect l="l" t="t" r="r" b="b"/>
            <a:pathLst>
              <a:path w="7082054" h="3977946">
                <a:moveTo>
                  <a:pt x="0" y="0"/>
                </a:moveTo>
                <a:lnTo>
                  <a:pt x="7082054" y="0"/>
                </a:lnTo>
                <a:lnTo>
                  <a:pt x="7082054" y="3977946"/>
                </a:lnTo>
                <a:lnTo>
                  <a:pt x="0" y="3977946"/>
                </a:lnTo>
                <a:lnTo>
                  <a:pt x="0" y="0"/>
                </a:lnTo>
                <a:close/>
              </a:path>
            </a:pathLst>
          </a:custGeom>
          <a:blipFill>
            <a:blip r:embed="rId5"/>
            <a:stretch>
              <a:fillRect t="-4383" b="-11114"/>
            </a:stretch>
          </a:blipFill>
        </p:spPr>
      </p:sp>
      <p:grpSp>
        <p:nvGrpSpPr>
          <p:cNvPr id="19" name="Group 19"/>
          <p:cNvGrpSpPr/>
          <p:nvPr/>
        </p:nvGrpSpPr>
        <p:grpSpPr>
          <a:xfrm>
            <a:off x="1320948" y="7715753"/>
            <a:ext cx="6101941" cy="996867"/>
            <a:chOff x="0" y="0"/>
            <a:chExt cx="1607095" cy="262549"/>
          </a:xfrm>
        </p:grpSpPr>
        <p:sp>
          <p:nvSpPr>
            <p:cNvPr id="20" name="Freeform 20">
              <a:hlinkClick r:id="rId4" tooltip="https://highlight-team.streamlit.app/?fbclid=IwY2xjawKL4ndleHRuA2FlbQIxMABicmlkETFhVkRNWWVnZVpnWE9LQTdQAR4-GSIynNh9sZZmPw1q3yuFFYWG8-_7zieout8GBjao960eW3dEKyob19SqgQ_aem_yJ8zz1goLdbunxAwbmNrjw"/>
            </p:cNvPr>
            <p:cNvSpPr/>
            <p:nvPr/>
          </p:nvSpPr>
          <p:spPr>
            <a:xfrm>
              <a:off x="0" y="0"/>
              <a:ext cx="1607095" cy="262549"/>
            </a:xfrm>
            <a:custGeom>
              <a:avLst/>
              <a:gdLst/>
              <a:ahLst/>
              <a:cxnLst/>
              <a:rect l="l" t="t" r="r" b="b"/>
              <a:pathLst>
                <a:path w="1607095" h="262549">
                  <a:moveTo>
                    <a:pt x="126876" y="0"/>
                  </a:moveTo>
                  <a:lnTo>
                    <a:pt x="1480219" y="0"/>
                  </a:lnTo>
                  <a:cubicBezTo>
                    <a:pt x="1513869" y="0"/>
                    <a:pt x="1546140" y="13367"/>
                    <a:pt x="1569934" y="37161"/>
                  </a:cubicBezTo>
                  <a:cubicBezTo>
                    <a:pt x="1593728" y="60955"/>
                    <a:pt x="1607095" y="93227"/>
                    <a:pt x="1607095" y="126876"/>
                  </a:cubicBezTo>
                  <a:lnTo>
                    <a:pt x="1607095" y="135673"/>
                  </a:lnTo>
                  <a:cubicBezTo>
                    <a:pt x="1607095" y="169323"/>
                    <a:pt x="1593728" y="201594"/>
                    <a:pt x="1569934" y="225388"/>
                  </a:cubicBezTo>
                  <a:cubicBezTo>
                    <a:pt x="1546140" y="249182"/>
                    <a:pt x="1513869" y="262549"/>
                    <a:pt x="1480219" y="262549"/>
                  </a:cubicBezTo>
                  <a:lnTo>
                    <a:pt x="126876" y="262549"/>
                  </a:lnTo>
                  <a:cubicBezTo>
                    <a:pt x="93227" y="262549"/>
                    <a:pt x="60955" y="249182"/>
                    <a:pt x="37161" y="225388"/>
                  </a:cubicBezTo>
                  <a:cubicBezTo>
                    <a:pt x="13367" y="201594"/>
                    <a:pt x="0" y="169323"/>
                    <a:pt x="0" y="135673"/>
                  </a:cubicBezTo>
                  <a:lnTo>
                    <a:pt x="0" y="126876"/>
                  </a:lnTo>
                  <a:cubicBezTo>
                    <a:pt x="0" y="93227"/>
                    <a:pt x="13367" y="60955"/>
                    <a:pt x="37161" y="37161"/>
                  </a:cubicBezTo>
                  <a:cubicBezTo>
                    <a:pt x="60955" y="13367"/>
                    <a:pt x="93227" y="0"/>
                    <a:pt x="126876" y="0"/>
                  </a:cubicBezTo>
                  <a:close/>
                </a:path>
              </a:pathLst>
            </a:custGeom>
            <a:solidFill>
              <a:srgbClr val="000000">
                <a:alpha val="0"/>
              </a:srgbClr>
            </a:solidFill>
            <a:ln w="28575" cap="rnd">
              <a:solidFill>
                <a:srgbClr val="0F5995"/>
              </a:solidFill>
              <a:prstDash val="solid"/>
              <a:round/>
            </a:ln>
          </p:spPr>
        </p:sp>
        <p:sp>
          <p:nvSpPr>
            <p:cNvPr id="21" name="TextBox 21"/>
            <p:cNvSpPr txBox="1"/>
            <p:nvPr/>
          </p:nvSpPr>
          <p:spPr>
            <a:xfrm>
              <a:off x="0" y="-38100"/>
              <a:ext cx="1607095" cy="300649"/>
            </a:xfrm>
            <a:prstGeom prst="rect">
              <a:avLst/>
            </a:prstGeom>
          </p:spPr>
          <p:txBody>
            <a:bodyPr lIns="50800" tIns="50800" rIns="50800" bIns="50800" rtlCol="0" anchor="ctr"/>
            <a:lstStyle/>
            <a:p>
              <a:pPr algn="ctr">
                <a:lnSpc>
                  <a:spcPts val="3079"/>
                </a:lnSpc>
              </a:pPr>
              <a:r>
                <a:rPr lang="en-US" sz="2199">
                  <a:solidFill>
                    <a:srgbClr val="000000"/>
                  </a:solidFill>
                  <a:latin typeface="Fraunces"/>
                  <a:ea typeface="Fraunces"/>
                  <a:cs typeface="Fraunces"/>
                  <a:sym typeface="Fraunces"/>
                </a:rPr>
                <a:t>Token hóa và chuẩn bị đầu vào cho mô hình</a:t>
              </a:r>
            </a:p>
          </p:txBody>
        </p:sp>
      </p:grpSp>
      <p:sp>
        <p:nvSpPr>
          <p:cNvPr id="22" name="Freeform 22"/>
          <p:cNvSpPr/>
          <p:nvPr/>
        </p:nvSpPr>
        <p:spPr>
          <a:xfrm>
            <a:off x="496021" y="7951176"/>
            <a:ext cx="532679" cy="526020"/>
          </a:xfrm>
          <a:custGeom>
            <a:avLst/>
            <a:gdLst/>
            <a:ahLst/>
            <a:cxnLst/>
            <a:rect l="l" t="t" r="r" b="b"/>
            <a:pathLst>
              <a:path w="532679" h="526020">
                <a:moveTo>
                  <a:pt x="0" y="0"/>
                </a:moveTo>
                <a:lnTo>
                  <a:pt x="532679" y="0"/>
                </a:lnTo>
                <a:lnTo>
                  <a:pt x="532679" y="526020"/>
                </a:lnTo>
                <a:lnTo>
                  <a:pt x="0" y="526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a:off x="8092294" y="5637148"/>
            <a:ext cx="9278907" cy="3690822"/>
          </a:xfrm>
          <a:custGeom>
            <a:avLst/>
            <a:gdLst/>
            <a:ahLst/>
            <a:cxnLst/>
            <a:rect l="l" t="t" r="r" b="b"/>
            <a:pathLst>
              <a:path w="9278907" h="3690822">
                <a:moveTo>
                  <a:pt x="0" y="0"/>
                </a:moveTo>
                <a:lnTo>
                  <a:pt x="9278907" y="0"/>
                </a:lnTo>
                <a:lnTo>
                  <a:pt x="9278907" y="3690822"/>
                </a:lnTo>
                <a:lnTo>
                  <a:pt x="0" y="3690822"/>
                </a:lnTo>
                <a:lnTo>
                  <a:pt x="0" y="0"/>
                </a:lnTo>
                <a:close/>
              </a:path>
            </a:pathLst>
          </a:custGeom>
          <a:blipFill>
            <a:blip r:embed="rId6"/>
            <a:stretch>
              <a:fillRect t="-7240" r="-1192" b="-7240"/>
            </a:stretch>
          </a:blipFill>
        </p:spPr>
      </p:sp>
      <p:sp>
        <p:nvSpPr>
          <p:cNvPr id="24" name="TextBox 24"/>
          <p:cNvSpPr txBox="1"/>
          <p:nvPr/>
        </p:nvSpPr>
        <p:spPr>
          <a:xfrm>
            <a:off x="1437914" y="2117708"/>
            <a:ext cx="6551500" cy="780422"/>
          </a:xfrm>
          <a:prstGeom prst="rect">
            <a:avLst/>
          </a:prstGeom>
        </p:spPr>
        <p:txBody>
          <a:bodyPr lIns="0" tIns="0" rIns="0" bIns="0" rtlCol="0" anchor="t">
            <a:spAutoFit/>
          </a:bodyPr>
          <a:lstStyle/>
          <a:p>
            <a:pPr algn="l">
              <a:lnSpc>
                <a:spcPts val="3184"/>
              </a:lnSpc>
              <a:spcBef>
                <a:spcPct val="0"/>
              </a:spcBef>
            </a:pPr>
            <a:r>
              <a:rPr lang="en-US" sz="2274" b="1">
                <a:solidFill>
                  <a:srgbClr val="000000"/>
                </a:solidFill>
                <a:latin typeface="Fraunces Bold"/>
                <a:ea typeface="Fraunces Bold"/>
                <a:cs typeface="Fraunces Bold"/>
                <a:sym typeface="Fraunces Bold"/>
              </a:rPr>
              <a:t>Input</a:t>
            </a:r>
            <a:r>
              <a:rPr lang="en-US" sz="2274">
                <a:solidFill>
                  <a:srgbClr val="000000"/>
                </a:solidFill>
                <a:latin typeface="Fraunces"/>
                <a:ea typeface="Fraunces"/>
                <a:cs typeface="Fraunces"/>
                <a:sym typeface="Fraunces"/>
              </a:rPr>
              <a:t>: Giá hiện tại, tin tức, nhãn cảm xúc, điểm cảm xúc.</a:t>
            </a:r>
          </a:p>
        </p:txBody>
      </p:sp>
      <p:sp>
        <p:nvSpPr>
          <p:cNvPr id="25" name="TextBox 25"/>
          <p:cNvSpPr txBox="1"/>
          <p:nvPr/>
        </p:nvSpPr>
        <p:spPr>
          <a:xfrm>
            <a:off x="1683642" y="3400525"/>
            <a:ext cx="6381312" cy="780422"/>
          </a:xfrm>
          <a:prstGeom prst="rect">
            <a:avLst/>
          </a:prstGeom>
        </p:spPr>
        <p:txBody>
          <a:bodyPr lIns="0" tIns="0" rIns="0" bIns="0" rtlCol="0" anchor="t">
            <a:spAutoFit/>
          </a:bodyPr>
          <a:lstStyle/>
          <a:p>
            <a:pPr algn="l">
              <a:lnSpc>
                <a:spcPts val="3184"/>
              </a:lnSpc>
              <a:spcBef>
                <a:spcPct val="0"/>
              </a:spcBef>
            </a:pPr>
            <a:r>
              <a:rPr lang="en-US" sz="2274" b="1">
                <a:solidFill>
                  <a:srgbClr val="000000"/>
                </a:solidFill>
                <a:latin typeface="Fraunces Bold"/>
                <a:ea typeface="Fraunces Bold"/>
                <a:cs typeface="Fraunces Bold"/>
                <a:sym typeface="Fraunces Bold"/>
              </a:rPr>
              <a:t>Target</a:t>
            </a:r>
            <a:r>
              <a:rPr lang="en-US" sz="2274">
                <a:solidFill>
                  <a:srgbClr val="000000"/>
                </a:solidFill>
                <a:latin typeface="Fraunces"/>
                <a:ea typeface="Fraunces"/>
                <a:cs typeface="Fraunces"/>
                <a:sym typeface="Fraunces"/>
              </a:rPr>
              <a:t>: Delta giá (chênh lệch) trong 3 ngày tiếp theo</a:t>
            </a:r>
          </a:p>
        </p:txBody>
      </p:sp>
    </p:spTree>
  </p:cSld>
  <p:clrMapOvr>
    <a:masterClrMapping/>
  </p:clrMapOvr>
  <p:transition spd="med">
    <p:pull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1397"/>
            <a:ext cx="18869637" cy="4315108"/>
            <a:chOff x="0" y="0"/>
            <a:chExt cx="4969781" cy="1136489"/>
          </a:xfrm>
        </p:grpSpPr>
        <p:sp>
          <p:nvSpPr>
            <p:cNvPr id="3" name="Freeform 3"/>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818178" y="664776"/>
            <a:ext cx="7446838" cy="4365709"/>
          </a:xfrm>
          <a:custGeom>
            <a:avLst/>
            <a:gdLst/>
            <a:ahLst/>
            <a:cxnLst/>
            <a:rect l="l" t="t" r="r" b="b"/>
            <a:pathLst>
              <a:path w="7446838" h="4365709">
                <a:moveTo>
                  <a:pt x="0" y="0"/>
                </a:moveTo>
                <a:lnTo>
                  <a:pt x="7446838" y="0"/>
                </a:lnTo>
                <a:lnTo>
                  <a:pt x="7446838" y="4365709"/>
                </a:lnTo>
                <a:lnTo>
                  <a:pt x="0" y="4365709"/>
                </a:lnTo>
                <a:lnTo>
                  <a:pt x="0" y="0"/>
                </a:lnTo>
                <a:close/>
              </a:path>
            </a:pathLst>
          </a:custGeom>
          <a:blipFill>
            <a:blip r:embed="rId2"/>
            <a:stretch>
              <a:fillRect/>
            </a:stretch>
          </a:blipFill>
        </p:spPr>
      </p:sp>
      <p:grpSp>
        <p:nvGrpSpPr>
          <p:cNvPr id="6" name="Group 6"/>
          <p:cNvGrpSpPr/>
          <p:nvPr/>
        </p:nvGrpSpPr>
        <p:grpSpPr>
          <a:xfrm>
            <a:off x="1351757" y="1083514"/>
            <a:ext cx="5332230" cy="795800"/>
            <a:chOff x="0" y="0"/>
            <a:chExt cx="1404373" cy="209593"/>
          </a:xfrm>
        </p:grpSpPr>
        <p:sp>
          <p:nvSpPr>
            <p:cNvPr id="7" name="Freeform 7">
              <a:hlinkClick r:id="rId3" tooltip="https://highlight-team.streamlit.app/?fbclid=IwY2xjawKL4ndleHRuA2FlbQIxMABicmlkETFhVkRNWWVnZVpnWE9LQTdQAR4-GSIynNh9sZZmPw1q3yuFFYWG8-_7zieout8GBjao960eW3dEKyob19SqgQ_aem_yJ8zz1goLdbunxAwbmNrjw"/>
            </p:cNvPr>
            <p:cNvSpPr/>
            <p:nvPr/>
          </p:nvSpPr>
          <p:spPr>
            <a:xfrm>
              <a:off x="0" y="0"/>
              <a:ext cx="1404373" cy="209594"/>
            </a:xfrm>
            <a:custGeom>
              <a:avLst/>
              <a:gdLst/>
              <a:ahLst/>
              <a:cxnLst/>
              <a:rect l="l" t="t" r="r" b="b"/>
              <a:pathLst>
                <a:path w="1404373" h="209594">
                  <a:moveTo>
                    <a:pt x="104797" y="0"/>
                  </a:moveTo>
                  <a:lnTo>
                    <a:pt x="1299577" y="0"/>
                  </a:lnTo>
                  <a:cubicBezTo>
                    <a:pt x="1327370" y="0"/>
                    <a:pt x="1354026" y="11041"/>
                    <a:pt x="1373679" y="30694"/>
                  </a:cubicBezTo>
                  <a:cubicBezTo>
                    <a:pt x="1393332" y="50347"/>
                    <a:pt x="1404373" y="77003"/>
                    <a:pt x="1404373" y="104797"/>
                  </a:cubicBezTo>
                  <a:lnTo>
                    <a:pt x="1404373" y="104797"/>
                  </a:lnTo>
                  <a:cubicBezTo>
                    <a:pt x="1404373" y="162674"/>
                    <a:pt x="1357454" y="209594"/>
                    <a:pt x="1299577" y="209594"/>
                  </a:cubicBezTo>
                  <a:lnTo>
                    <a:pt x="104797" y="209594"/>
                  </a:lnTo>
                  <a:cubicBezTo>
                    <a:pt x="46919" y="209594"/>
                    <a:pt x="0" y="162674"/>
                    <a:pt x="0" y="104797"/>
                  </a:cubicBezTo>
                  <a:lnTo>
                    <a:pt x="0" y="104797"/>
                  </a:lnTo>
                  <a:cubicBezTo>
                    <a:pt x="0" y="46919"/>
                    <a:pt x="46919" y="0"/>
                    <a:pt x="104797" y="0"/>
                  </a:cubicBezTo>
                  <a:close/>
                </a:path>
              </a:pathLst>
            </a:custGeom>
            <a:solidFill>
              <a:srgbClr val="000000">
                <a:alpha val="0"/>
              </a:srgbClr>
            </a:solidFill>
            <a:ln w="28575" cap="rnd">
              <a:solidFill>
                <a:srgbClr val="0F5995"/>
              </a:solidFill>
              <a:prstDash val="solid"/>
              <a:round/>
            </a:ln>
          </p:spPr>
        </p:sp>
        <p:sp>
          <p:nvSpPr>
            <p:cNvPr id="8" name="TextBox 8"/>
            <p:cNvSpPr txBox="1"/>
            <p:nvPr/>
          </p:nvSpPr>
          <p:spPr>
            <a:xfrm>
              <a:off x="0" y="-38100"/>
              <a:ext cx="1404373" cy="2476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10557" y="1162395"/>
            <a:ext cx="646114" cy="638038"/>
          </a:xfrm>
          <a:custGeom>
            <a:avLst/>
            <a:gdLst/>
            <a:ahLst/>
            <a:cxnLst/>
            <a:rect l="l" t="t" r="r" b="b"/>
            <a:pathLst>
              <a:path w="646114" h="638038">
                <a:moveTo>
                  <a:pt x="0" y="0"/>
                </a:moveTo>
                <a:lnTo>
                  <a:pt x="646114" y="0"/>
                </a:lnTo>
                <a:lnTo>
                  <a:pt x="646114" y="638038"/>
                </a:lnTo>
                <a:lnTo>
                  <a:pt x="0" y="638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684707" y="1255668"/>
            <a:ext cx="4666331" cy="413392"/>
          </a:xfrm>
          <a:prstGeom prst="rect">
            <a:avLst/>
          </a:prstGeom>
        </p:spPr>
        <p:txBody>
          <a:bodyPr lIns="0" tIns="0" rIns="0" bIns="0" rtlCol="0" anchor="t">
            <a:spAutoFit/>
          </a:bodyPr>
          <a:lstStyle/>
          <a:p>
            <a:pPr algn="l">
              <a:lnSpc>
                <a:spcPts val="3464"/>
              </a:lnSpc>
              <a:spcBef>
                <a:spcPct val="0"/>
              </a:spcBef>
            </a:pPr>
            <a:r>
              <a:rPr lang="en-US" sz="2474">
                <a:solidFill>
                  <a:srgbClr val="000000"/>
                </a:solidFill>
                <a:latin typeface="Fraunces"/>
                <a:ea typeface="Fraunces"/>
                <a:cs typeface="Fraunces"/>
                <a:sym typeface="Fraunces"/>
              </a:rPr>
              <a:t>Định nghĩa tham số huấn luyện</a:t>
            </a:r>
          </a:p>
        </p:txBody>
      </p:sp>
      <p:grpSp>
        <p:nvGrpSpPr>
          <p:cNvPr id="13" name="Group 13"/>
          <p:cNvGrpSpPr/>
          <p:nvPr/>
        </p:nvGrpSpPr>
        <p:grpSpPr>
          <a:xfrm>
            <a:off x="1351757" y="5143500"/>
            <a:ext cx="6793771" cy="795800"/>
            <a:chOff x="0" y="0"/>
            <a:chExt cx="1789306" cy="209593"/>
          </a:xfrm>
        </p:grpSpPr>
        <p:sp>
          <p:nvSpPr>
            <p:cNvPr id="14" name="Freeform 14">
              <a:hlinkClick r:id="rId3" tooltip="https://highlight-team.streamlit.app/?fbclid=IwY2xjawKL4ndleHRuA2FlbQIxMABicmlkETFhVkRNWWVnZVpnWE9LQTdQAR4-GSIynNh9sZZmPw1q3yuFFYWG8-_7zieout8GBjao960eW3dEKyob19SqgQ_aem_yJ8zz1goLdbunxAwbmNrjw"/>
            </p:cNvPr>
            <p:cNvSpPr/>
            <p:nvPr/>
          </p:nvSpPr>
          <p:spPr>
            <a:xfrm>
              <a:off x="0" y="0"/>
              <a:ext cx="1789306" cy="209594"/>
            </a:xfrm>
            <a:custGeom>
              <a:avLst/>
              <a:gdLst/>
              <a:ahLst/>
              <a:cxnLst/>
              <a:rect l="l" t="t" r="r" b="b"/>
              <a:pathLst>
                <a:path w="1789306" h="209594">
                  <a:moveTo>
                    <a:pt x="104797" y="0"/>
                  </a:moveTo>
                  <a:lnTo>
                    <a:pt x="1684509" y="0"/>
                  </a:lnTo>
                  <a:cubicBezTo>
                    <a:pt x="1742387" y="0"/>
                    <a:pt x="1789306" y="46919"/>
                    <a:pt x="1789306" y="104797"/>
                  </a:cubicBezTo>
                  <a:lnTo>
                    <a:pt x="1789306" y="104797"/>
                  </a:lnTo>
                  <a:cubicBezTo>
                    <a:pt x="1789306" y="132591"/>
                    <a:pt x="1778265" y="159246"/>
                    <a:pt x="1758612" y="178899"/>
                  </a:cubicBezTo>
                  <a:cubicBezTo>
                    <a:pt x="1738958" y="198552"/>
                    <a:pt x="1712303" y="209594"/>
                    <a:pt x="1684509" y="209594"/>
                  </a:cubicBezTo>
                  <a:lnTo>
                    <a:pt x="104797" y="209594"/>
                  </a:lnTo>
                  <a:cubicBezTo>
                    <a:pt x="46919" y="209594"/>
                    <a:pt x="0" y="162674"/>
                    <a:pt x="0" y="104797"/>
                  </a:cubicBezTo>
                  <a:lnTo>
                    <a:pt x="0" y="104797"/>
                  </a:lnTo>
                  <a:cubicBezTo>
                    <a:pt x="0" y="46919"/>
                    <a:pt x="46919" y="0"/>
                    <a:pt x="104797" y="0"/>
                  </a:cubicBezTo>
                  <a:close/>
                </a:path>
              </a:pathLst>
            </a:custGeom>
            <a:solidFill>
              <a:srgbClr val="000000">
                <a:alpha val="0"/>
              </a:srgbClr>
            </a:solidFill>
            <a:ln w="28575" cap="rnd">
              <a:solidFill>
                <a:srgbClr val="0F5995"/>
              </a:solidFill>
              <a:prstDash val="solid"/>
              <a:round/>
            </a:ln>
          </p:spPr>
        </p:sp>
        <p:sp>
          <p:nvSpPr>
            <p:cNvPr id="15" name="TextBox 15"/>
            <p:cNvSpPr txBox="1"/>
            <p:nvPr/>
          </p:nvSpPr>
          <p:spPr>
            <a:xfrm>
              <a:off x="0" y="-38100"/>
              <a:ext cx="1789306" cy="247693"/>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610557" y="5222381"/>
            <a:ext cx="646114" cy="638038"/>
          </a:xfrm>
          <a:custGeom>
            <a:avLst/>
            <a:gdLst/>
            <a:ahLst/>
            <a:cxnLst/>
            <a:rect l="l" t="t" r="r" b="b"/>
            <a:pathLst>
              <a:path w="646114" h="638038">
                <a:moveTo>
                  <a:pt x="0" y="0"/>
                </a:moveTo>
                <a:lnTo>
                  <a:pt x="646114" y="0"/>
                </a:lnTo>
                <a:lnTo>
                  <a:pt x="646114" y="638038"/>
                </a:lnTo>
                <a:lnTo>
                  <a:pt x="0" y="638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684707" y="5315654"/>
            <a:ext cx="6146610" cy="413392"/>
          </a:xfrm>
          <a:prstGeom prst="rect">
            <a:avLst/>
          </a:prstGeom>
        </p:spPr>
        <p:txBody>
          <a:bodyPr lIns="0" tIns="0" rIns="0" bIns="0" rtlCol="0" anchor="t">
            <a:spAutoFit/>
          </a:bodyPr>
          <a:lstStyle/>
          <a:p>
            <a:pPr algn="l">
              <a:lnSpc>
                <a:spcPts val="3464"/>
              </a:lnSpc>
              <a:spcBef>
                <a:spcPct val="0"/>
              </a:spcBef>
            </a:pPr>
            <a:r>
              <a:rPr lang="en-US" sz="2474" dirty="0" err="1">
                <a:solidFill>
                  <a:srgbClr val="000000"/>
                </a:solidFill>
                <a:latin typeface="Fraunces"/>
                <a:ea typeface="Fraunces"/>
                <a:cs typeface="Fraunces"/>
                <a:sym typeface="Fraunces"/>
              </a:rPr>
              <a:t>Kết</a:t>
            </a:r>
            <a:r>
              <a:rPr lang="en-US" sz="2474" dirty="0">
                <a:solidFill>
                  <a:srgbClr val="000000"/>
                </a:solidFill>
                <a:latin typeface="Fraunces"/>
                <a:ea typeface="Fraunces"/>
                <a:cs typeface="Fraunces"/>
                <a:sym typeface="Fraunces"/>
              </a:rPr>
              <a:t> </a:t>
            </a:r>
            <a:r>
              <a:rPr lang="en-US" sz="2474" dirty="0" err="1">
                <a:solidFill>
                  <a:srgbClr val="000000"/>
                </a:solidFill>
                <a:latin typeface="Fraunces"/>
                <a:ea typeface="Fraunces"/>
                <a:cs typeface="Fraunces"/>
                <a:sym typeface="Fraunces"/>
              </a:rPr>
              <a:t>quả</a:t>
            </a:r>
            <a:r>
              <a:rPr lang="en-US" sz="2474" dirty="0">
                <a:solidFill>
                  <a:srgbClr val="000000"/>
                </a:solidFill>
                <a:latin typeface="Fraunces"/>
                <a:ea typeface="Fraunces"/>
                <a:cs typeface="Fraunces"/>
                <a:sym typeface="Fraunces"/>
              </a:rPr>
              <a:t> </a:t>
            </a:r>
            <a:r>
              <a:rPr lang="en-US" sz="2474" dirty="0" err="1">
                <a:solidFill>
                  <a:srgbClr val="000000"/>
                </a:solidFill>
                <a:latin typeface="Fraunces"/>
                <a:ea typeface="Fraunces"/>
                <a:cs typeface="Fraunces"/>
                <a:sym typeface="Fraunces"/>
              </a:rPr>
              <a:t>huấn</a:t>
            </a:r>
            <a:r>
              <a:rPr lang="en-US" sz="2474" dirty="0">
                <a:solidFill>
                  <a:srgbClr val="000000"/>
                </a:solidFill>
                <a:latin typeface="Fraunces"/>
                <a:ea typeface="Fraunces"/>
                <a:cs typeface="Fraunces"/>
                <a:sym typeface="Fraunces"/>
              </a:rPr>
              <a:t> </a:t>
            </a:r>
            <a:r>
              <a:rPr lang="en-US" sz="2474" dirty="0" err="1">
                <a:solidFill>
                  <a:srgbClr val="000000"/>
                </a:solidFill>
                <a:latin typeface="Fraunces"/>
                <a:ea typeface="Fraunces"/>
                <a:cs typeface="Fraunces"/>
                <a:sym typeface="Fraunces"/>
              </a:rPr>
              <a:t>luyện</a:t>
            </a:r>
            <a:r>
              <a:rPr lang="en-US" sz="2474" dirty="0">
                <a:solidFill>
                  <a:srgbClr val="000000"/>
                </a:solidFill>
                <a:latin typeface="Fraunces"/>
                <a:ea typeface="Fraunces"/>
                <a:cs typeface="Fraunces"/>
                <a:sym typeface="Fraunces"/>
              </a:rPr>
              <a:t> </a:t>
            </a:r>
            <a:r>
              <a:rPr lang="en-US" sz="2474" dirty="0" err="1">
                <a:solidFill>
                  <a:srgbClr val="000000"/>
                </a:solidFill>
                <a:latin typeface="Fraunces"/>
                <a:ea typeface="Fraunces"/>
                <a:cs typeface="Fraunces"/>
                <a:sym typeface="Fraunces"/>
              </a:rPr>
              <a:t>và</a:t>
            </a:r>
            <a:r>
              <a:rPr lang="en-US" sz="2474" dirty="0">
                <a:solidFill>
                  <a:srgbClr val="000000"/>
                </a:solidFill>
                <a:latin typeface="Fraunces"/>
                <a:ea typeface="Fraunces"/>
                <a:cs typeface="Fraunces"/>
                <a:sym typeface="Fraunces"/>
              </a:rPr>
              <a:t> </a:t>
            </a:r>
            <a:r>
              <a:rPr lang="en-US" sz="2474" dirty="0" err="1">
                <a:solidFill>
                  <a:srgbClr val="000000"/>
                </a:solidFill>
                <a:latin typeface="Fraunces"/>
                <a:ea typeface="Fraunces"/>
                <a:cs typeface="Fraunces"/>
                <a:sym typeface="Fraunces"/>
              </a:rPr>
              <a:t>hiệu</a:t>
            </a:r>
            <a:r>
              <a:rPr lang="en-US" sz="2474" dirty="0">
                <a:solidFill>
                  <a:srgbClr val="000000"/>
                </a:solidFill>
                <a:latin typeface="Fraunces"/>
                <a:ea typeface="Fraunces"/>
                <a:cs typeface="Fraunces"/>
                <a:sym typeface="Fraunces"/>
              </a:rPr>
              <a:t> </a:t>
            </a:r>
            <a:r>
              <a:rPr lang="en-US" sz="2474" dirty="0" err="1">
                <a:solidFill>
                  <a:srgbClr val="000000"/>
                </a:solidFill>
                <a:latin typeface="Fraunces"/>
                <a:ea typeface="Fraunces"/>
                <a:cs typeface="Fraunces"/>
                <a:sym typeface="Fraunces"/>
              </a:rPr>
              <a:t>suất</a:t>
            </a:r>
            <a:r>
              <a:rPr lang="en-US" sz="2474" dirty="0">
                <a:solidFill>
                  <a:srgbClr val="000000"/>
                </a:solidFill>
                <a:latin typeface="Fraunces"/>
                <a:ea typeface="Fraunces"/>
                <a:cs typeface="Fraunces"/>
                <a:sym typeface="Fraunces"/>
              </a:rPr>
              <a:t> </a:t>
            </a:r>
            <a:r>
              <a:rPr lang="en-US" sz="2474" dirty="0" err="1">
                <a:solidFill>
                  <a:srgbClr val="000000"/>
                </a:solidFill>
                <a:latin typeface="Fraunces"/>
                <a:ea typeface="Fraunces"/>
                <a:cs typeface="Fraunces"/>
                <a:sym typeface="Fraunces"/>
              </a:rPr>
              <a:t>mô</a:t>
            </a:r>
            <a:r>
              <a:rPr lang="en-US" sz="2474" dirty="0">
                <a:solidFill>
                  <a:srgbClr val="000000"/>
                </a:solidFill>
                <a:latin typeface="Fraunces"/>
                <a:ea typeface="Fraunces"/>
                <a:cs typeface="Fraunces"/>
                <a:sym typeface="Fraunces"/>
              </a:rPr>
              <a:t> </a:t>
            </a:r>
            <a:r>
              <a:rPr lang="en-US" sz="2474" dirty="0" err="1">
                <a:solidFill>
                  <a:srgbClr val="000000"/>
                </a:solidFill>
                <a:latin typeface="Fraunces"/>
                <a:ea typeface="Fraunces"/>
                <a:cs typeface="Fraunces"/>
                <a:sym typeface="Fraunces"/>
              </a:rPr>
              <a:t>hình</a:t>
            </a:r>
            <a:endParaRPr lang="en-US" sz="2474" dirty="0">
              <a:solidFill>
                <a:srgbClr val="000000"/>
              </a:solidFill>
              <a:latin typeface="Fraunces"/>
              <a:ea typeface="Fraunces"/>
              <a:cs typeface="Fraunces"/>
              <a:sym typeface="Fraunces"/>
            </a:endParaRPr>
          </a:p>
        </p:txBody>
      </p:sp>
      <p:graphicFrame>
        <p:nvGraphicFramePr>
          <p:cNvPr id="20" name="Table 19">
            <a:extLst>
              <a:ext uri="{FF2B5EF4-FFF2-40B4-BE49-F238E27FC236}">
                <a16:creationId xmlns:a16="http://schemas.microsoft.com/office/drawing/2014/main" id="{D506609D-D7B7-C477-E901-62FA4E351FB7}"/>
              </a:ext>
            </a:extLst>
          </p:cNvPr>
          <p:cNvGraphicFramePr>
            <a:graphicFrameLocks noGrp="1"/>
          </p:cNvGraphicFramePr>
          <p:nvPr>
            <p:extLst>
              <p:ext uri="{D42A27DB-BD31-4B8C-83A1-F6EECF244321}">
                <p14:modId xmlns:p14="http://schemas.microsoft.com/office/powerpoint/2010/main" val="750147442"/>
              </p:ext>
            </p:extLst>
          </p:nvPr>
        </p:nvGraphicFramePr>
        <p:xfrm>
          <a:off x="939800" y="6406991"/>
          <a:ext cx="8356600" cy="3308508"/>
        </p:xfrm>
        <a:graphic>
          <a:graphicData uri="http://schemas.openxmlformats.org/drawingml/2006/table">
            <a:tbl>
              <a:tblPr/>
              <a:tblGrid>
                <a:gridCol w="2089150">
                  <a:extLst>
                    <a:ext uri="{9D8B030D-6E8A-4147-A177-3AD203B41FA5}">
                      <a16:colId xmlns:a16="http://schemas.microsoft.com/office/drawing/2014/main" val="2001958685"/>
                    </a:ext>
                  </a:extLst>
                </a:gridCol>
                <a:gridCol w="2089150">
                  <a:extLst>
                    <a:ext uri="{9D8B030D-6E8A-4147-A177-3AD203B41FA5}">
                      <a16:colId xmlns:a16="http://schemas.microsoft.com/office/drawing/2014/main" val="1931100861"/>
                    </a:ext>
                  </a:extLst>
                </a:gridCol>
                <a:gridCol w="2089150">
                  <a:extLst>
                    <a:ext uri="{9D8B030D-6E8A-4147-A177-3AD203B41FA5}">
                      <a16:colId xmlns:a16="http://schemas.microsoft.com/office/drawing/2014/main" val="1922955871"/>
                    </a:ext>
                  </a:extLst>
                </a:gridCol>
                <a:gridCol w="2089150">
                  <a:extLst>
                    <a:ext uri="{9D8B030D-6E8A-4147-A177-3AD203B41FA5}">
                      <a16:colId xmlns:a16="http://schemas.microsoft.com/office/drawing/2014/main" val="799029413"/>
                    </a:ext>
                  </a:extLst>
                </a:gridCol>
              </a:tblGrid>
              <a:tr h="551418">
                <a:tc>
                  <a:txBody>
                    <a:bodyPr/>
                    <a:lstStyle/>
                    <a:p>
                      <a:pPr algn="ctr"/>
                      <a:r>
                        <a:rPr lang="vi-VN" b="1" dirty="0" err="1">
                          <a:effectLst/>
                          <a:latin typeface="Fraunces" panose="020B0604020202020204" charset="0"/>
                        </a:rPr>
                        <a:t>Epoch</a:t>
                      </a:r>
                      <a:endParaRPr lang="vi-VN" b="1" dirty="0">
                        <a:effectLst/>
                        <a:latin typeface="Fraunces" panose="020B0604020202020204" charset="0"/>
                      </a:endParaRP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b="1" dirty="0" err="1">
                          <a:effectLst/>
                          <a:latin typeface="Fraunces" panose="020B0604020202020204" charset="0"/>
                        </a:rPr>
                        <a:t>Loss</a:t>
                      </a:r>
                      <a:endParaRPr lang="vi-VN" b="1" dirty="0">
                        <a:effectLst/>
                        <a:latin typeface="Fraunces" panose="020B0604020202020204" charset="0"/>
                      </a:endParaRP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b="1" dirty="0" err="1">
                          <a:effectLst/>
                          <a:latin typeface="Fraunces" panose="020B0604020202020204" charset="0"/>
                        </a:rPr>
                        <a:t>Grad</a:t>
                      </a:r>
                      <a:r>
                        <a:rPr lang="vi-VN" b="1" dirty="0">
                          <a:effectLst/>
                          <a:latin typeface="Fraunces" panose="020B0604020202020204" charset="0"/>
                        </a:rPr>
                        <a:t> </a:t>
                      </a:r>
                      <a:r>
                        <a:rPr lang="vi-VN" b="1" dirty="0" err="1">
                          <a:effectLst/>
                          <a:latin typeface="Fraunces" panose="020B0604020202020204" charset="0"/>
                        </a:rPr>
                        <a:t>Norm</a:t>
                      </a:r>
                      <a:endParaRPr lang="vi-VN" b="1" dirty="0">
                        <a:effectLst/>
                        <a:latin typeface="Fraunces" panose="020B0604020202020204" charset="0"/>
                      </a:endParaRP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b="1" dirty="0" err="1">
                          <a:effectLst/>
                          <a:latin typeface="Fraunces" panose="020B0604020202020204" charset="0"/>
                        </a:rPr>
                        <a:t>Learning</a:t>
                      </a:r>
                      <a:r>
                        <a:rPr lang="vi-VN" b="1" dirty="0">
                          <a:effectLst/>
                          <a:latin typeface="Fraunces" panose="020B0604020202020204" charset="0"/>
                        </a:rPr>
                        <a:t> </a:t>
                      </a:r>
                      <a:r>
                        <a:rPr lang="vi-VN" b="1" dirty="0" err="1">
                          <a:effectLst/>
                          <a:latin typeface="Fraunces" panose="020B0604020202020204" charset="0"/>
                        </a:rPr>
                        <a:t>Rate</a:t>
                      </a:r>
                      <a:endParaRPr lang="vi-VN" b="1" dirty="0">
                        <a:effectLst/>
                        <a:latin typeface="Fraunces" panose="020B0604020202020204" charset="0"/>
                      </a:endParaRP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extLst>
                  <a:ext uri="{0D108BD9-81ED-4DB2-BD59-A6C34878D82A}">
                    <a16:rowId xmlns:a16="http://schemas.microsoft.com/office/drawing/2014/main" val="2449930742"/>
                  </a:ext>
                </a:extLst>
              </a:tr>
              <a:tr h="551418">
                <a:tc>
                  <a:txBody>
                    <a:bodyPr/>
                    <a:lstStyle/>
                    <a:p>
                      <a:pPr algn="ctr"/>
                      <a:r>
                        <a:rPr lang="vi-VN" dirty="0">
                          <a:effectLst/>
                          <a:latin typeface="Fraunces" panose="020B0604020202020204" charset="0"/>
                        </a:rPr>
                        <a:t>1</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7.5426</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16.7915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0.00002405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469168"/>
                  </a:ext>
                </a:extLst>
              </a:tr>
              <a:tr h="551418">
                <a:tc>
                  <a:txBody>
                    <a:bodyPr/>
                    <a:lstStyle/>
                    <a:p>
                      <a:pPr algn="ctr"/>
                      <a:r>
                        <a:rPr lang="vi-VN" dirty="0">
                          <a:effectLst/>
                          <a:latin typeface="Fraunces" panose="020B0604020202020204" charset="0"/>
                        </a:rPr>
                        <a:t>2</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1.4472</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5.2272</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0.00001805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99764128"/>
                  </a:ext>
                </a:extLst>
              </a:tr>
              <a:tr h="551418">
                <a:tc>
                  <a:txBody>
                    <a:bodyPr/>
                    <a:lstStyle/>
                    <a:p>
                      <a:pPr algn="ctr"/>
                      <a:r>
                        <a:rPr lang="vi-VN" dirty="0">
                          <a:effectLst/>
                          <a:latin typeface="Fraunces" panose="020B0604020202020204" charset="0"/>
                        </a:rPr>
                        <a:t>3</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0.8653</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3.945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0.00001205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86222135"/>
                  </a:ext>
                </a:extLst>
              </a:tr>
              <a:tr h="551418">
                <a:tc>
                  <a:txBody>
                    <a:bodyPr/>
                    <a:lstStyle/>
                    <a:p>
                      <a:pPr algn="ctr"/>
                      <a:r>
                        <a:rPr lang="vi-VN" dirty="0">
                          <a:effectLst/>
                          <a:latin typeface="Fraunces" panose="020B0604020202020204" charset="0"/>
                        </a:rPr>
                        <a:t>4</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0.794</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3.8242</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0.000006054</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5761491"/>
                  </a:ext>
                </a:extLst>
              </a:tr>
              <a:tr h="551418">
                <a:tc>
                  <a:txBody>
                    <a:bodyPr/>
                    <a:lstStyle/>
                    <a:p>
                      <a:pPr algn="ctr"/>
                      <a:r>
                        <a:rPr lang="vi-VN" dirty="0">
                          <a:effectLst/>
                          <a:latin typeface="Fraunces" panose="020B0604020202020204" charset="0"/>
                        </a:rPr>
                        <a:t>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0.7685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3.0488</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0.00000005455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04305538"/>
                  </a:ext>
                </a:extLst>
              </a:tr>
            </a:tbl>
          </a:graphicData>
        </a:graphic>
      </p:graphicFrame>
      <p:sp>
        <p:nvSpPr>
          <p:cNvPr id="21" name="Rectangle 2">
            <a:extLst>
              <a:ext uri="{FF2B5EF4-FFF2-40B4-BE49-F238E27FC236}">
                <a16:creationId xmlns:a16="http://schemas.microsoft.com/office/drawing/2014/main" id="{F4AD0565-3D6C-1B0F-4C20-9CC744092DA9}"/>
              </a:ext>
            </a:extLst>
          </p:cNvPr>
          <p:cNvSpPr>
            <a:spLocks noChangeArrowheads="1"/>
          </p:cNvSpPr>
          <p:nvPr/>
        </p:nvSpPr>
        <p:spPr bwMode="auto">
          <a:xfrm>
            <a:off x="939800" y="6407198"/>
            <a:ext cx="185702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graphicFrame>
        <p:nvGraphicFramePr>
          <p:cNvPr id="22" name="Table 21">
            <a:extLst>
              <a:ext uri="{FF2B5EF4-FFF2-40B4-BE49-F238E27FC236}">
                <a16:creationId xmlns:a16="http://schemas.microsoft.com/office/drawing/2014/main" id="{35ADF56A-F1B1-3F2E-71EC-3A920C0FF46D}"/>
              </a:ext>
            </a:extLst>
          </p:cNvPr>
          <p:cNvGraphicFramePr>
            <a:graphicFrameLocks noGrp="1"/>
          </p:cNvGraphicFramePr>
          <p:nvPr>
            <p:extLst>
              <p:ext uri="{D42A27DB-BD31-4B8C-83A1-F6EECF244321}">
                <p14:modId xmlns:p14="http://schemas.microsoft.com/office/powerpoint/2010/main" val="78838265"/>
              </p:ext>
            </p:extLst>
          </p:nvPr>
        </p:nvGraphicFramePr>
        <p:xfrm>
          <a:off x="9753600" y="6406993"/>
          <a:ext cx="7162800" cy="3308508"/>
        </p:xfrm>
        <a:graphic>
          <a:graphicData uri="http://schemas.openxmlformats.org/drawingml/2006/table">
            <a:tbl>
              <a:tblPr/>
              <a:tblGrid>
                <a:gridCol w="3581400">
                  <a:extLst>
                    <a:ext uri="{9D8B030D-6E8A-4147-A177-3AD203B41FA5}">
                      <a16:colId xmlns:a16="http://schemas.microsoft.com/office/drawing/2014/main" val="2838443960"/>
                    </a:ext>
                  </a:extLst>
                </a:gridCol>
                <a:gridCol w="3581400">
                  <a:extLst>
                    <a:ext uri="{9D8B030D-6E8A-4147-A177-3AD203B41FA5}">
                      <a16:colId xmlns:a16="http://schemas.microsoft.com/office/drawing/2014/main" val="4058597223"/>
                    </a:ext>
                  </a:extLst>
                </a:gridCol>
              </a:tblGrid>
              <a:tr h="551418">
                <a:tc>
                  <a:txBody>
                    <a:bodyPr/>
                    <a:lstStyle/>
                    <a:p>
                      <a:pPr algn="ctr"/>
                      <a:r>
                        <a:rPr lang="vi-VN" b="1" dirty="0">
                          <a:effectLst/>
                          <a:latin typeface="Fraunces" panose="020B0604020202020204" charset="0"/>
                        </a:rPr>
                        <a:t>Chỉ số</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b="1" dirty="0">
                          <a:effectLst/>
                          <a:latin typeface="Fraunces" panose="020B0604020202020204" charset="0"/>
                        </a:rPr>
                        <a:t>Chỉ số</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extLst>
                  <a:ext uri="{0D108BD9-81ED-4DB2-BD59-A6C34878D82A}">
                    <a16:rowId xmlns:a16="http://schemas.microsoft.com/office/drawing/2014/main" val="754969776"/>
                  </a:ext>
                </a:extLst>
              </a:tr>
              <a:tr h="551418">
                <a:tc>
                  <a:txBody>
                    <a:bodyPr/>
                    <a:lstStyle/>
                    <a:p>
                      <a:pPr algn="ctr"/>
                      <a:r>
                        <a:rPr lang="vi-VN">
                          <a:effectLst/>
                          <a:latin typeface="Fraunces" panose="020B0604020202020204" charset="0"/>
                        </a:rPr>
                        <a:t>Thời gian huấn luyện</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6546.83 giây (~1 giờ 49 phút)</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09363254"/>
                  </a:ext>
                </a:extLst>
              </a:tr>
              <a:tr h="551418">
                <a:tc>
                  <a:txBody>
                    <a:bodyPr/>
                    <a:lstStyle/>
                    <a:p>
                      <a:pPr algn="ctr"/>
                      <a:r>
                        <a:rPr lang="vi-VN" dirty="0">
                          <a:effectLst/>
                          <a:latin typeface="Fraunces" panose="020B0604020202020204" charset="0"/>
                        </a:rPr>
                        <a:t>Mẫu/giây</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0.335 mẫu/giây</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4879725"/>
                  </a:ext>
                </a:extLst>
              </a:tr>
              <a:tr h="551418">
                <a:tc>
                  <a:txBody>
                    <a:bodyPr/>
                    <a:lstStyle/>
                    <a:p>
                      <a:pPr algn="ctr"/>
                      <a:r>
                        <a:rPr lang="vi-VN" dirty="0">
                          <a:effectLst/>
                          <a:latin typeface="Fraunces" panose="020B0604020202020204" charset="0"/>
                        </a:rPr>
                        <a:t>Bước huấn luyện/giây</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0.084 bước/giây</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61871551"/>
                  </a:ext>
                </a:extLst>
              </a:tr>
              <a:tr h="551418">
                <a:tc>
                  <a:txBody>
                    <a:bodyPr/>
                    <a:lstStyle/>
                    <a:p>
                      <a:pPr algn="ctr"/>
                      <a:r>
                        <a:rPr lang="sv-SE">
                          <a:effectLst/>
                          <a:latin typeface="Fraunces" panose="020B0604020202020204" charset="0"/>
                        </a:rPr>
                        <a:t>Loss trung bình toàn bộ</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2.2835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8643614"/>
                  </a:ext>
                </a:extLst>
              </a:tr>
              <a:tr h="551418">
                <a:tc>
                  <a:txBody>
                    <a:bodyPr/>
                    <a:lstStyle/>
                    <a:p>
                      <a:pPr algn="ctr"/>
                      <a:r>
                        <a:rPr lang="vi-VN">
                          <a:effectLst/>
                          <a:latin typeface="Fraunces" panose="020B0604020202020204" charset="0"/>
                        </a:rPr>
                        <a:t>Số epoch</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80912974"/>
                  </a:ext>
                </a:extLst>
              </a:tr>
            </a:tbl>
          </a:graphicData>
        </a:graphic>
      </p:graphicFrame>
      <p:sp>
        <p:nvSpPr>
          <p:cNvPr id="23" name="Rectangle 3">
            <a:extLst>
              <a:ext uri="{FF2B5EF4-FFF2-40B4-BE49-F238E27FC236}">
                <a16:creationId xmlns:a16="http://schemas.microsoft.com/office/drawing/2014/main" id="{D4FBD9D1-0FB7-2C02-67AD-DFEC5A253A63}"/>
              </a:ext>
            </a:extLst>
          </p:cNvPr>
          <p:cNvSpPr>
            <a:spLocks noChangeArrowheads="1"/>
          </p:cNvSpPr>
          <p:nvPr/>
        </p:nvSpPr>
        <p:spPr bwMode="auto">
          <a:xfrm flipV="1">
            <a:off x="9753600" y="6394495"/>
            <a:ext cx="15917333" cy="5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1397"/>
            <a:ext cx="18869637" cy="4315108"/>
            <a:chOff x="0" y="0"/>
            <a:chExt cx="4969781" cy="1136489"/>
          </a:xfrm>
        </p:grpSpPr>
        <p:sp>
          <p:nvSpPr>
            <p:cNvPr id="3" name="Freeform 3"/>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96021" y="557609"/>
            <a:ext cx="9137224" cy="757453"/>
            <a:chOff x="0" y="0"/>
            <a:chExt cx="12182965" cy="1009937"/>
          </a:xfrm>
        </p:grpSpPr>
        <p:grpSp>
          <p:nvGrpSpPr>
            <p:cNvPr id="6" name="Group 6"/>
            <p:cNvGrpSpPr/>
            <p:nvPr/>
          </p:nvGrpSpPr>
          <p:grpSpPr>
            <a:xfrm>
              <a:off x="0" y="0"/>
              <a:ext cx="12182965" cy="1009937"/>
              <a:chOff x="0" y="0"/>
              <a:chExt cx="2338404" cy="193848"/>
            </a:xfrm>
          </p:grpSpPr>
          <p:sp>
            <p:nvSpPr>
              <p:cNvPr id="7" name="Freeform 7"/>
              <p:cNvSpPr/>
              <p:nvPr/>
            </p:nvSpPr>
            <p:spPr>
              <a:xfrm>
                <a:off x="0" y="0"/>
                <a:ext cx="2338404" cy="193848"/>
              </a:xfrm>
              <a:custGeom>
                <a:avLst/>
                <a:gdLst/>
                <a:ahLst/>
                <a:cxnLst/>
                <a:rect l="l" t="t" r="r" b="b"/>
                <a:pathLst>
                  <a:path w="2338404" h="193848">
                    <a:moveTo>
                      <a:pt x="87197" y="0"/>
                    </a:moveTo>
                    <a:lnTo>
                      <a:pt x="2251207" y="0"/>
                    </a:lnTo>
                    <a:cubicBezTo>
                      <a:pt x="2299365" y="0"/>
                      <a:pt x="2338404" y="39040"/>
                      <a:pt x="2338404" y="87197"/>
                    </a:cubicBezTo>
                    <a:lnTo>
                      <a:pt x="2338404" y="106651"/>
                    </a:lnTo>
                    <a:cubicBezTo>
                      <a:pt x="2338404" y="129777"/>
                      <a:pt x="2329218" y="151956"/>
                      <a:pt x="2312865" y="168308"/>
                    </a:cubicBezTo>
                    <a:cubicBezTo>
                      <a:pt x="2296512" y="184661"/>
                      <a:pt x="2274333" y="193848"/>
                      <a:pt x="2251207" y="193848"/>
                    </a:cubicBezTo>
                    <a:lnTo>
                      <a:pt x="87197" y="193848"/>
                    </a:lnTo>
                    <a:cubicBezTo>
                      <a:pt x="64071" y="193848"/>
                      <a:pt x="41892" y="184661"/>
                      <a:pt x="25539" y="168308"/>
                    </a:cubicBezTo>
                    <a:cubicBezTo>
                      <a:pt x="9187" y="151956"/>
                      <a:pt x="0" y="129777"/>
                      <a:pt x="0" y="106651"/>
                    </a:cubicBezTo>
                    <a:lnTo>
                      <a:pt x="0" y="87197"/>
                    </a:lnTo>
                    <a:cubicBezTo>
                      <a:pt x="0" y="64071"/>
                      <a:pt x="9187" y="41892"/>
                      <a:pt x="25539" y="25539"/>
                    </a:cubicBezTo>
                    <a:cubicBezTo>
                      <a:pt x="41892" y="9187"/>
                      <a:pt x="64071" y="0"/>
                      <a:pt x="87197" y="0"/>
                    </a:cubicBezTo>
                    <a:close/>
                  </a:path>
                </a:pathLst>
              </a:custGeom>
              <a:gradFill rotWithShape="1">
                <a:gsLst>
                  <a:gs pos="0">
                    <a:srgbClr val="153953">
                      <a:alpha val="100000"/>
                    </a:srgbClr>
                  </a:gs>
                  <a:gs pos="100000">
                    <a:srgbClr val="065D9B">
                      <a:alpha val="100000"/>
                    </a:srgbClr>
                  </a:gs>
                </a:gsLst>
                <a:lin ang="0"/>
              </a:gradFill>
            </p:spPr>
          </p:sp>
          <p:sp>
            <p:nvSpPr>
              <p:cNvPr id="8" name="TextBox 8"/>
              <p:cNvSpPr txBox="1"/>
              <p:nvPr/>
            </p:nvSpPr>
            <p:spPr>
              <a:xfrm>
                <a:off x="0" y="-38100"/>
                <a:ext cx="2338404" cy="231948"/>
              </a:xfrm>
              <a:prstGeom prst="rect">
                <a:avLst/>
              </a:prstGeom>
            </p:spPr>
            <p:txBody>
              <a:bodyPr lIns="50800" tIns="50800" rIns="50800" bIns="50800" rtlCol="0" anchor="ctr"/>
              <a:lstStyle/>
              <a:p>
                <a:pPr algn="ctr">
                  <a:lnSpc>
                    <a:spcPts val="2660"/>
                  </a:lnSpc>
                </a:pPr>
                <a:endParaRPr/>
              </a:p>
            </p:txBody>
          </p:sp>
        </p:grpSp>
        <p:sp>
          <p:nvSpPr>
            <p:cNvPr id="9" name="TextBox 9"/>
            <p:cNvSpPr txBox="1"/>
            <p:nvPr/>
          </p:nvSpPr>
          <p:spPr>
            <a:xfrm>
              <a:off x="49838" y="102654"/>
              <a:ext cx="11899261" cy="685588"/>
            </a:xfrm>
            <a:prstGeom prst="rect">
              <a:avLst/>
            </a:prstGeom>
          </p:spPr>
          <p:txBody>
            <a:bodyPr lIns="0" tIns="0" rIns="0" bIns="0" rtlCol="0" anchor="t">
              <a:spAutoFit/>
            </a:bodyPr>
            <a:lstStyle/>
            <a:p>
              <a:pPr algn="l">
                <a:lnSpc>
                  <a:spcPts val="4339"/>
                </a:lnSpc>
                <a:spcBef>
                  <a:spcPct val="0"/>
                </a:spcBef>
              </a:pPr>
              <a:r>
                <a:rPr lang="en-US" sz="3099" b="1">
                  <a:solidFill>
                    <a:srgbClr val="FFFFFF"/>
                  </a:solidFill>
                  <a:latin typeface="Fraunces Bold"/>
                  <a:ea typeface="Fraunces Bold"/>
                  <a:cs typeface="Fraunces Bold"/>
                  <a:sym typeface="Fraunces Bold"/>
                </a:rPr>
                <a:t>4. Thử nghiệm thực tế với các kịch bản tin tức</a:t>
              </a:r>
            </a:p>
          </p:txBody>
        </p:sp>
      </p:grpSp>
      <p:grpSp>
        <p:nvGrpSpPr>
          <p:cNvPr id="10" name="Group 10"/>
          <p:cNvGrpSpPr/>
          <p:nvPr/>
        </p:nvGrpSpPr>
        <p:grpSpPr>
          <a:xfrm>
            <a:off x="1410492" y="1544081"/>
            <a:ext cx="7489275" cy="559031"/>
            <a:chOff x="0" y="0"/>
            <a:chExt cx="1972484" cy="147234"/>
          </a:xfrm>
        </p:grpSpPr>
        <p:sp>
          <p:nvSpPr>
            <p:cNvPr id="11" name="Freeform 11">
              <a:hlinkClick r:id="rId2" tooltip="https://highlight-team.streamlit.app/?fbclid=IwY2xjawKL4ndleHRuA2FlbQIxMABicmlkETFhVkRNWWVnZVpnWE9LQTdQAR4-GSIynNh9sZZmPw1q3yuFFYWG8-_7zieout8GBjao960eW3dEKyob19SqgQ_aem_yJ8zz1goLdbunxAwbmNrjw"/>
            </p:cNvPr>
            <p:cNvSpPr/>
            <p:nvPr/>
          </p:nvSpPr>
          <p:spPr>
            <a:xfrm>
              <a:off x="0" y="0"/>
              <a:ext cx="1972484" cy="147234"/>
            </a:xfrm>
            <a:custGeom>
              <a:avLst/>
              <a:gdLst/>
              <a:ahLst/>
              <a:cxnLst/>
              <a:rect l="l" t="t" r="r" b="b"/>
              <a:pathLst>
                <a:path w="1972484" h="147234">
                  <a:moveTo>
                    <a:pt x="73617" y="0"/>
                  </a:moveTo>
                  <a:lnTo>
                    <a:pt x="1898867" y="0"/>
                  </a:lnTo>
                  <a:cubicBezTo>
                    <a:pt x="1918391" y="0"/>
                    <a:pt x="1937116" y="7756"/>
                    <a:pt x="1950922" y="21562"/>
                  </a:cubicBezTo>
                  <a:cubicBezTo>
                    <a:pt x="1964728" y="35368"/>
                    <a:pt x="1972484" y="54093"/>
                    <a:pt x="1972484" y="73617"/>
                  </a:cubicBezTo>
                  <a:lnTo>
                    <a:pt x="1972484" y="73617"/>
                  </a:lnTo>
                  <a:cubicBezTo>
                    <a:pt x="1972484" y="93142"/>
                    <a:pt x="1964728" y="111867"/>
                    <a:pt x="1950922" y="125672"/>
                  </a:cubicBezTo>
                  <a:cubicBezTo>
                    <a:pt x="1937116" y="139478"/>
                    <a:pt x="1918391" y="147234"/>
                    <a:pt x="1898867" y="147234"/>
                  </a:cubicBezTo>
                  <a:lnTo>
                    <a:pt x="73617" y="147234"/>
                  </a:lnTo>
                  <a:cubicBezTo>
                    <a:pt x="54093" y="147234"/>
                    <a:pt x="35368" y="139478"/>
                    <a:pt x="21562" y="125672"/>
                  </a:cubicBezTo>
                  <a:cubicBezTo>
                    <a:pt x="7756" y="111867"/>
                    <a:pt x="0" y="93142"/>
                    <a:pt x="0" y="73617"/>
                  </a:cubicBezTo>
                  <a:lnTo>
                    <a:pt x="0" y="73617"/>
                  </a:lnTo>
                  <a:cubicBezTo>
                    <a:pt x="0" y="54093"/>
                    <a:pt x="7756" y="35368"/>
                    <a:pt x="21562" y="21562"/>
                  </a:cubicBezTo>
                  <a:cubicBezTo>
                    <a:pt x="35368" y="7756"/>
                    <a:pt x="54093" y="0"/>
                    <a:pt x="73617" y="0"/>
                  </a:cubicBezTo>
                  <a:close/>
                </a:path>
              </a:pathLst>
            </a:custGeom>
            <a:solidFill>
              <a:srgbClr val="000000">
                <a:alpha val="0"/>
              </a:srgbClr>
            </a:solidFill>
            <a:ln w="28575" cap="rnd">
              <a:solidFill>
                <a:srgbClr val="0F5995"/>
              </a:solidFill>
              <a:prstDash val="solid"/>
              <a:round/>
            </a:ln>
          </p:spPr>
        </p:sp>
        <p:sp>
          <p:nvSpPr>
            <p:cNvPr id="12" name="TextBox 12"/>
            <p:cNvSpPr txBox="1"/>
            <p:nvPr/>
          </p:nvSpPr>
          <p:spPr>
            <a:xfrm>
              <a:off x="0" y="-38100"/>
              <a:ext cx="1972484" cy="185334"/>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762361" y="1544081"/>
            <a:ext cx="532679" cy="526020"/>
          </a:xfrm>
          <a:custGeom>
            <a:avLst/>
            <a:gdLst/>
            <a:ahLst/>
            <a:cxnLst/>
            <a:rect l="l" t="t" r="r" b="b"/>
            <a:pathLst>
              <a:path w="532679" h="526020">
                <a:moveTo>
                  <a:pt x="0" y="0"/>
                </a:moveTo>
                <a:lnTo>
                  <a:pt x="532678" y="0"/>
                </a:lnTo>
                <a:lnTo>
                  <a:pt x="532678" y="526020"/>
                </a:lnTo>
                <a:lnTo>
                  <a:pt x="0" y="526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9235626" y="5682683"/>
            <a:ext cx="8223906" cy="526020"/>
            <a:chOff x="0" y="0"/>
            <a:chExt cx="2165967" cy="138540"/>
          </a:xfrm>
        </p:grpSpPr>
        <p:sp>
          <p:nvSpPr>
            <p:cNvPr id="15" name="Freeform 15">
              <a:hlinkClick r:id="rId2" tooltip="https://highlight-team.streamlit.app/?fbclid=IwY2xjawKL4ndleHRuA2FlbQIxMABicmlkETFhVkRNWWVnZVpnWE9LQTdQAR4-GSIynNh9sZZmPw1q3yuFFYWG8-_7zieout8GBjao960eW3dEKyob19SqgQ_aem_yJ8zz1goLdbunxAwbmNrjw"/>
            </p:cNvPr>
            <p:cNvSpPr/>
            <p:nvPr/>
          </p:nvSpPr>
          <p:spPr>
            <a:xfrm>
              <a:off x="0" y="0"/>
              <a:ext cx="2165967" cy="138540"/>
            </a:xfrm>
            <a:custGeom>
              <a:avLst/>
              <a:gdLst/>
              <a:ahLst/>
              <a:cxnLst/>
              <a:rect l="l" t="t" r="r" b="b"/>
              <a:pathLst>
                <a:path w="2165967" h="138540">
                  <a:moveTo>
                    <a:pt x="69270" y="0"/>
                  </a:moveTo>
                  <a:lnTo>
                    <a:pt x="2096697" y="0"/>
                  </a:lnTo>
                  <a:cubicBezTo>
                    <a:pt x="2115068" y="0"/>
                    <a:pt x="2132687" y="7298"/>
                    <a:pt x="2145678" y="20289"/>
                  </a:cubicBezTo>
                  <a:cubicBezTo>
                    <a:pt x="2158669" y="33279"/>
                    <a:pt x="2165967" y="50899"/>
                    <a:pt x="2165967" y="69270"/>
                  </a:cubicBezTo>
                  <a:lnTo>
                    <a:pt x="2165967" y="69270"/>
                  </a:lnTo>
                  <a:cubicBezTo>
                    <a:pt x="2165967" y="107527"/>
                    <a:pt x="2134954" y="138540"/>
                    <a:pt x="2096697" y="138540"/>
                  </a:cubicBezTo>
                  <a:lnTo>
                    <a:pt x="69270" y="138540"/>
                  </a:lnTo>
                  <a:cubicBezTo>
                    <a:pt x="31013" y="138540"/>
                    <a:pt x="0" y="107527"/>
                    <a:pt x="0" y="69270"/>
                  </a:cubicBezTo>
                  <a:lnTo>
                    <a:pt x="0" y="69270"/>
                  </a:lnTo>
                  <a:cubicBezTo>
                    <a:pt x="0" y="31013"/>
                    <a:pt x="31013" y="0"/>
                    <a:pt x="69270" y="0"/>
                  </a:cubicBezTo>
                  <a:close/>
                </a:path>
              </a:pathLst>
            </a:custGeom>
            <a:solidFill>
              <a:srgbClr val="000000">
                <a:alpha val="0"/>
              </a:srgbClr>
            </a:solidFill>
            <a:ln w="28575" cap="rnd">
              <a:solidFill>
                <a:srgbClr val="0F5995"/>
              </a:solidFill>
              <a:prstDash val="solid"/>
              <a:round/>
            </a:ln>
          </p:spPr>
        </p:sp>
        <p:sp>
          <p:nvSpPr>
            <p:cNvPr id="16" name="TextBox 16"/>
            <p:cNvSpPr txBox="1"/>
            <p:nvPr/>
          </p:nvSpPr>
          <p:spPr>
            <a:xfrm>
              <a:off x="0" y="-38100"/>
              <a:ext cx="2165967" cy="17664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8588647" y="5685191"/>
            <a:ext cx="532679" cy="526020"/>
          </a:xfrm>
          <a:custGeom>
            <a:avLst/>
            <a:gdLst/>
            <a:ahLst/>
            <a:cxnLst/>
            <a:rect l="l" t="t" r="r" b="b"/>
            <a:pathLst>
              <a:path w="532679" h="526020">
                <a:moveTo>
                  <a:pt x="0" y="0"/>
                </a:moveTo>
                <a:lnTo>
                  <a:pt x="532679" y="0"/>
                </a:lnTo>
                <a:lnTo>
                  <a:pt x="532679" y="526020"/>
                </a:lnTo>
                <a:lnTo>
                  <a:pt x="0" y="526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846209" y="2229423"/>
            <a:ext cx="10976029" cy="3243710"/>
          </a:xfrm>
          <a:custGeom>
            <a:avLst/>
            <a:gdLst/>
            <a:ahLst/>
            <a:cxnLst/>
            <a:rect l="l" t="t" r="r" b="b"/>
            <a:pathLst>
              <a:path w="10976029" h="3243710">
                <a:moveTo>
                  <a:pt x="0" y="0"/>
                </a:moveTo>
                <a:lnTo>
                  <a:pt x="10976029" y="0"/>
                </a:lnTo>
                <a:lnTo>
                  <a:pt x="10976029" y="3243710"/>
                </a:lnTo>
                <a:lnTo>
                  <a:pt x="0" y="3243710"/>
                </a:lnTo>
                <a:lnTo>
                  <a:pt x="0" y="0"/>
                </a:lnTo>
                <a:close/>
              </a:path>
            </a:pathLst>
          </a:custGeom>
          <a:blipFill>
            <a:blip r:embed="rId5"/>
            <a:stretch>
              <a:fillRect t="-122" b="-122"/>
            </a:stretch>
          </a:blipFill>
        </p:spPr>
      </p:sp>
      <p:sp>
        <p:nvSpPr>
          <p:cNvPr id="19" name="Freeform 19"/>
          <p:cNvSpPr/>
          <p:nvPr/>
        </p:nvSpPr>
        <p:spPr>
          <a:xfrm>
            <a:off x="6658233" y="6335036"/>
            <a:ext cx="10801298" cy="3118875"/>
          </a:xfrm>
          <a:custGeom>
            <a:avLst/>
            <a:gdLst/>
            <a:ahLst/>
            <a:cxnLst/>
            <a:rect l="l" t="t" r="r" b="b"/>
            <a:pathLst>
              <a:path w="10801298" h="3118875">
                <a:moveTo>
                  <a:pt x="0" y="0"/>
                </a:moveTo>
                <a:lnTo>
                  <a:pt x="10801298" y="0"/>
                </a:lnTo>
                <a:lnTo>
                  <a:pt x="10801298" y="3118875"/>
                </a:lnTo>
                <a:lnTo>
                  <a:pt x="0" y="3118875"/>
                </a:lnTo>
                <a:lnTo>
                  <a:pt x="0" y="0"/>
                </a:lnTo>
                <a:close/>
              </a:path>
            </a:pathLst>
          </a:custGeom>
          <a:blipFill>
            <a:blip r:embed="rId6"/>
            <a:stretch>
              <a:fillRect/>
            </a:stretch>
          </a:blipFill>
        </p:spPr>
      </p:sp>
      <p:sp>
        <p:nvSpPr>
          <p:cNvPr id="20" name="TextBox 20"/>
          <p:cNvSpPr txBox="1"/>
          <p:nvPr/>
        </p:nvSpPr>
        <p:spPr>
          <a:xfrm>
            <a:off x="1816468" y="1626429"/>
            <a:ext cx="6921721" cy="356235"/>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Fraunces"/>
                <a:ea typeface="Fraunces"/>
                <a:cs typeface="Fraunces"/>
                <a:sym typeface="Fraunces"/>
              </a:rPr>
              <a:t>Kịch bản 1: FPT - Tin tức khó lường, cảm xúc tiêu cực</a:t>
            </a:r>
          </a:p>
        </p:txBody>
      </p:sp>
      <p:sp>
        <p:nvSpPr>
          <p:cNvPr id="21" name="TextBox 21"/>
          <p:cNvSpPr txBox="1"/>
          <p:nvPr/>
        </p:nvSpPr>
        <p:spPr>
          <a:xfrm>
            <a:off x="10026784" y="5765031"/>
            <a:ext cx="6641589" cy="356235"/>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Fraunces"/>
                <a:ea typeface="Fraunces"/>
                <a:cs typeface="Fraunces"/>
                <a:sym typeface="Fraunces"/>
              </a:rPr>
              <a:t> Kịch bản 2: CMG - Tin tích cực, cảm xúc tích cực</a:t>
            </a:r>
          </a:p>
        </p:txBody>
      </p:sp>
      <p:sp>
        <p:nvSpPr>
          <p:cNvPr id="24" name="AutoShape 24"/>
          <p:cNvSpPr/>
          <p:nvPr/>
        </p:nvSpPr>
        <p:spPr>
          <a:xfrm>
            <a:off x="12256361" y="3870328"/>
            <a:ext cx="514870" cy="0"/>
          </a:xfrm>
          <a:prstGeom prst="line">
            <a:avLst/>
          </a:prstGeom>
          <a:ln w="38100" cap="flat">
            <a:gradFill>
              <a:gsLst>
                <a:gs pos="0">
                  <a:srgbClr val="153953">
                    <a:alpha val="100000"/>
                  </a:srgbClr>
                </a:gs>
                <a:gs pos="100000">
                  <a:srgbClr val="065D9B">
                    <a:alpha val="100000"/>
                  </a:srgbClr>
                </a:gs>
              </a:gsLst>
              <a:lin ang="0"/>
            </a:gradFill>
            <a:prstDash val="solid"/>
            <a:headEnd type="none" w="sm" len="sm"/>
            <a:tailEnd type="arrow" w="med" len="sm"/>
          </a:ln>
        </p:spPr>
      </p:sp>
      <p:sp>
        <p:nvSpPr>
          <p:cNvPr id="25" name="AutoShape 25"/>
          <p:cNvSpPr/>
          <p:nvPr/>
        </p:nvSpPr>
        <p:spPr>
          <a:xfrm flipH="1" flipV="1">
            <a:off x="5649246" y="7939772"/>
            <a:ext cx="514870" cy="0"/>
          </a:xfrm>
          <a:prstGeom prst="line">
            <a:avLst/>
          </a:prstGeom>
          <a:ln w="38100" cap="flat">
            <a:gradFill>
              <a:gsLst>
                <a:gs pos="0">
                  <a:srgbClr val="153953">
                    <a:alpha val="100000"/>
                  </a:srgbClr>
                </a:gs>
                <a:gs pos="100000">
                  <a:srgbClr val="065D9B">
                    <a:alpha val="100000"/>
                  </a:srgbClr>
                </a:gs>
              </a:gsLst>
              <a:lin ang="0"/>
            </a:gradFill>
            <a:prstDash val="solid"/>
            <a:headEnd type="none" w="sm" len="sm"/>
            <a:tailEnd type="arrow" w="med" len="sm"/>
          </a:ln>
        </p:spPr>
      </p:sp>
      <p:graphicFrame>
        <p:nvGraphicFramePr>
          <p:cNvPr id="26" name="Table 25">
            <a:extLst>
              <a:ext uri="{FF2B5EF4-FFF2-40B4-BE49-F238E27FC236}">
                <a16:creationId xmlns:a16="http://schemas.microsoft.com/office/drawing/2014/main" id="{7315D3A9-3123-3C90-725F-AE78E1444211}"/>
              </a:ext>
            </a:extLst>
          </p:cNvPr>
          <p:cNvGraphicFramePr>
            <a:graphicFrameLocks noGrp="1"/>
          </p:cNvGraphicFramePr>
          <p:nvPr>
            <p:extLst>
              <p:ext uri="{D42A27DB-BD31-4B8C-83A1-F6EECF244321}">
                <p14:modId xmlns:p14="http://schemas.microsoft.com/office/powerpoint/2010/main" val="376333324"/>
              </p:ext>
            </p:extLst>
          </p:nvPr>
        </p:nvGraphicFramePr>
        <p:xfrm>
          <a:off x="13201343" y="2374316"/>
          <a:ext cx="3467030" cy="3091376"/>
        </p:xfrm>
        <a:graphic>
          <a:graphicData uri="http://schemas.openxmlformats.org/drawingml/2006/table">
            <a:tbl>
              <a:tblPr/>
              <a:tblGrid>
                <a:gridCol w="1733515">
                  <a:extLst>
                    <a:ext uri="{9D8B030D-6E8A-4147-A177-3AD203B41FA5}">
                      <a16:colId xmlns:a16="http://schemas.microsoft.com/office/drawing/2014/main" val="4211547736"/>
                    </a:ext>
                  </a:extLst>
                </a:gridCol>
                <a:gridCol w="1733515">
                  <a:extLst>
                    <a:ext uri="{9D8B030D-6E8A-4147-A177-3AD203B41FA5}">
                      <a16:colId xmlns:a16="http://schemas.microsoft.com/office/drawing/2014/main" val="75608704"/>
                    </a:ext>
                  </a:extLst>
                </a:gridCol>
              </a:tblGrid>
              <a:tr h="779552">
                <a:tc>
                  <a:txBody>
                    <a:bodyPr/>
                    <a:lstStyle/>
                    <a:p>
                      <a:pPr algn="ctr"/>
                      <a:r>
                        <a:rPr lang="vi-VN" b="1" dirty="0">
                          <a:effectLst/>
                          <a:latin typeface="Fraunces" panose="020B0604020202020204" charset="0"/>
                        </a:rPr>
                        <a:t>Ngày</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b="1">
                          <a:effectLst/>
                          <a:latin typeface="Fraunces" panose="020B0604020202020204" charset="0"/>
                        </a:rPr>
                        <a:t>Dự báo giá</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extLst>
                  <a:ext uri="{0D108BD9-81ED-4DB2-BD59-A6C34878D82A}">
                    <a16:rowId xmlns:a16="http://schemas.microsoft.com/office/drawing/2014/main" val="811209246"/>
                  </a:ext>
                </a:extLst>
              </a:tr>
              <a:tr h="770608">
                <a:tc>
                  <a:txBody>
                    <a:bodyPr/>
                    <a:lstStyle/>
                    <a:p>
                      <a:pPr algn="ctr"/>
                      <a:r>
                        <a:rPr lang="vi-VN" dirty="0">
                          <a:effectLst/>
                          <a:latin typeface="Fraunces" panose="020B0604020202020204" charset="0"/>
                        </a:rPr>
                        <a:t>1</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135400</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26130652"/>
                  </a:ext>
                </a:extLst>
              </a:tr>
              <a:tr h="770608">
                <a:tc>
                  <a:txBody>
                    <a:bodyPr/>
                    <a:lstStyle/>
                    <a:p>
                      <a:pPr algn="ctr"/>
                      <a:r>
                        <a:rPr lang="vi-VN">
                          <a:effectLst/>
                          <a:latin typeface="Fraunces" panose="020B0604020202020204" charset="0"/>
                        </a:rPr>
                        <a:t>2</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135000</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F4984"/>
                      </a:solidFill>
                      <a:prstDash val="solid"/>
                      <a:round/>
                      <a:headEnd type="none" w="med" len="med"/>
                      <a:tailEnd type="none" w="med" len="med"/>
                    </a:lnB>
                    <a:solidFill>
                      <a:srgbClr val="FFFFFF"/>
                    </a:solidFill>
                  </a:tcPr>
                </a:tc>
                <a:extLst>
                  <a:ext uri="{0D108BD9-81ED-4DB2-BD59-A6C34878D82A}">
                    <a16:rowId xmlns:a16="http://schemas.microsoft.com/office/drawing/2014/main" val="2318921021"/>
                  </a:ext>
                </a:extLst>
              </a:tr>
              <a:tr h="770608">
                <a:tc>
                  <a:txBody>
                    <a:bodyPr/>
                    <a:lstStyle/>
                    <a:p>
                      <a:pPr algn="ctr"/>
                      <a:r>
                        <a:rPr lang="vi-VN">
                          <a:effectLst/>
                          <a:latin typeface="Fraunces" panose="020B0604020202020204" charset="0"/>
                        </a:rPr>
                        <a:t>3</a:t>
                      </a:r>
                    </a:p>
                  </a:txBody>
                  <a:tcPr anchor="ctr">
                    <a:lnL w="10135" cap="flat" cmpd="sng" algn="ctr">
                      <a:solidFill>
                        <a:srgbClr val="000000"/>
                      </a:solidFill>
                      <a:prstDash val="solid"/>
                      <a:round/>
                      <a:headEnd type="none" w="med" len="med"/>
                      <a:tailEnd type="none" w="med" len="med"/>
                    </a:lnL>
                    <a:lnR w="10135" cap="flat" cmpd="sng" algn="ctr">
                      <a:solidFill>
                        <a:srgbClr val="0F4984"/>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135000</a:t>
                      </a:r>
                    </a:p>
                  </a:txBody>
                  <a:tcPr anchor="ctr">
                    <a:lnL w="10135" cap="flat" cmpd="sng" algn="ctr">
                      <a:solidFill>
                        <a:srgbClr val="0F4984"/>
                      </a:solidFill>
                      <a:prstDash val="solid"/>
                      <a:round/>
                      <a:headEnd type="none" w="med" len="med"/>
                      <a:tailEnd type="none" w="med" len="med"/>
                    </a:lnL>
                    <a:lnR w="10135" cap="flat" cmpd="sng" algn="ctr">
                      <a:solidFill>
                        <a:srgbClr val="0F4984"/>
                      </a:solidFill>
                      <a:prstDash val="solid"/>
                      <a:round/>
                      <a:headEnd type="none" w="med" len="med"/>
                      <a:tailEnd type="none" w="med" len="med"/>
                    </a:lnR>
                    <a:lnT w="10135" cap="flat" cmpd="sng" algn="ctr">
                      <a:solidFill>
                        <a:srgbClr val="0F4984"/>
                      </a:solidFill>
                      <a:prstDash val="solid"/>
                      <a:round/>
                      <a:headEnd type="none" w="med" len="med"/>
                      <a:tailEnd type="none" w="med" len="med"/>
                    </a:lnT>
                    <a:lnB w="10135" cap="flat" cmpd="sng" algn="ctr">
                      <a:solidFill>
                        <a:srgbClr val="0F4984"/>
                      </a:solidFill>
                      <a:prstDash val="solid"/>
                      <a:round/>
                      <a:headEnd type="none" w="med" len="med"/>
                      <a:tailEnd type="none" w="med" len="med"/>
                    </a:lnB>
                    <a:solidFill>
                      <a:srgbClr val="FFFFFF"/>
                    </a:solidFill>
                  </a:tcPr>
                </a:tc>
                <a:extLst>
                  <a:ext uri="{0D108BD9-81ED-4DB2-BD59-A6C34878D82A}">
                    <a16:rowId xmlns:a16="http://schemas.microsoft.com/office/drawing/2014/main" val="1329468402"/>
                  </a:ext>
                </a:extLst>
              </a:tr>
            </a:tbl>
          </a:graphicData>
        </a:graphic>
      </p:graphicFrame>
      <p:sp>
        <p:nvSpPr>
          <p:cNvPr id="27" name="Rectangle 1">
            <a:extLst>
              <a:ext uri="{FF2B5EF4-FFF2-40B4-BE49-F238E27FC236}">
                <a16:creationId xmlns:a16="http://schemas.microsoft.com/office/drawing/2014/main" id="{23CAC035-7B17-F895-1632-393B5BB315D8}"/>
              </a:ext>
            </a:extLst>
          </p:cNvPr>
          <p:cNvSpPr>
            <a:spLocks noChangeArrowheads="1"/>
          </p:cNvSpPr>
          <p:nvPr/>
        </p:nvSpPr>
        <p:spPr bwMode="auto">
          <a:xfrm>
            <a:off x="13201344" y="2050321"/>
            <a:ext cx="77824" cy="43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latin typeface="Fraunces" panose="020B0604020202020204" charset="0"/>
            </a:endParaRPr>
          </a:p>
        </p:txBody>
      </p:sp>
      <p:graphicFrame>
        <p:nvGraphicFramePr>
          <p:cNvPr id="30" name="Table 29">
            <a:extLst>
              <a:ext uri="{FF2B5EF4-FFF2-40B4-BE49-F238E27FC236}">
                <a16:creationId xmlns:a16="http://schemas.microsoft.com/office/drawing/2014/main" id="{CFB67610-6FA7-A06E-4DF8-14BE8DE6A122}"/>
              </a:ext>
            </a:extLst>
          </p:cNvPr>
          <p:cNvGraphicFramePr>
            <a:graphicFrameLocks noGrp="1"/>
          </p:cNvGraphicFramePr>
          <p:nvPr>
            <p:extLst>
              <p:ext uri="{D42A27DB-BD31-4B8C-83A1-F6EECF244321}">
                <p14:modId xmlns:p14="http://schemas.microsoft.com/office/powerpoint/2010/main" val="2428392604"/>
              </p:ext>
            </p:extLst>
          </p:nvPr>
        </p:nvGraphicFramePr>
        <p:xfrm>
          <a:off x="1142998" y="6328842"/>
          <a:ext cx="4012130" cy="3080060"/>
        </p:xfrm>
        <a:graphic>
          <a:graphicData uri="http://schemas.openxmlformats.org/drawingml/2006/table">
            <a:tbl>
              <a:tblPr/>
              <a:tblGrid>
                <a:gridCol w="2006065">
                  <a:extLst>
                    <a:ext uri="{9D8B030D-6E8A-4147-A177-3AD203B41FA5}">
                      <a16:colId xmlns:a16="http://schemas.microsoft.com/office/drawing/2014/main" val="1459910081"/>
                    </a:ext>
                  </a:extLst>
                </a:gridCol>
                <a:gridCol w="2006065">
                  <a:extLst>
                    <a:ext uri="{9D8B030D-6E8A-4147-A177-3AD203B41FA5}">
                      <a16:colId xmlns:a16="http://schemas.microsoft.com/office/drawing/2014/main" val="455013160"/>
                    </a:ext>
                  </a:extLst>
                </a:gridCol>
              </a:tblGrid>
              <a:tr h="770015">
                <a:tc>
                  <a:txBody>
                    <a:bodyPr/>
                    <a:lstStyle/>
                    <a:p>
                      <a:pPr algn="ctr"/>
                      <a:r>
                        <a:rPr lang="vi-VN" b="1">
                          <a:effectLst/>
                          <a:latin typeface="Fraunces" panose="020B0604020202020204" charset="0"/>
                        </a:rPr>
                        <a:t>Ngày</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b="1">
                          <a:effectLst/>
                          <a:latin typeface="Fraunces" panose="020B0604020202020204" charset="0"/>
                        </a:rPr>
                        <a:t>Dự báo giá</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extLst>
                  <a:ext uri="{0D108BD9-81ED-4DB2-BD59-A6C34878D82A}">
                    <a16:rowId xmlns:a16="http://schemas.microsoft.com/office/drawing/2014/main" val="744783108"/>
                  </a:ext>
                </a:extLst>
              </a:tr>
              <a:tr h="770015">
                <a:tc>
                  <a:txBody>
                    <a:bodyPr/>
                    <a:lstStyle/>
                    <a:p>
                      <a:pPr algn="ctr"/>
                      <a:r>
                        <a:rPr lang="vi-VN">
                          <a:effectLst/>
                          <a:latin typeface="Fraunces" panose="020B0604020202020204" charset="0"/>
                        </a:rPr>
                        <a:t>1</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44500</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40989991"/>
                  </a:ext>
                </a:extLst>
              </a:tr>
              <a:tr h="770015">
                <a:tc>
                  <a:txBody>
                    <a:bodyPr/>
                    <a:lstStyle/>
                    <a:p>
                      <a:pPr algn="ctr"/>
                      <a:r>
                        <a:rPr lang="vi-VN">
                          <a:effectLst/>
                          <a:latin typeface="Fraunces" panose="020B0604020202020204" charset="0"/>
                        </a:rPr>
                        <a:t>2</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44500</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F4984"/>
                      </a:solidFill>
                      <a:prstDash val="solid"/>
                      <a:round/>
                      <a:headEnd type="none" w="med" len="med"/>
                      <a:tailEnd type="none" w="med" len="med"/>
                    </a:lnB>
                    <a:solidFill>
                      <a:srgbClr val="FFFFFF"/>
                    </a:solidFill>
                  </a:tcPr>
                </a:tc>
                <a:extLst>
                  <a:ext uri="{0D108BD9-81ED-4DB2-BD59-A6C34878D82A}">
                    <a16:rowId xmlns:a16="http://schemas.microsoft.com/office/drawing/2014/main" val="1153868715"/>
                  </a:ext>
                </a:extLst>
              </a:tr>
              <a:tr h="770015">
                <a:tc>
                  <a:txBody>
                    <a:bodyPr/>
                    <a:lstStyle/>
                    <a:p>
                      <a:pPr algn="ctr"/>
                      <a:r>
                        <a:rPr lang="vi-VN">
                          <a:effectLst/>
                          <a:latin typeface="Fraunces" panose="020B0604020202020204" charset="0"/>
                        </a:rPr>
                        <a:t>3</a:t>
                      </a:r>
                    </a:p>
                  </a:txBody>
                  <a:tcPr anchor="ctr">
                    <a:lnL w="10135" cap="flat" cmpd="sng" algn="ctr">
                      <a:solidFill>
                        <a:srgbClr val="000000"/>
                      </a:solidFill>
                      <a:prstDash val="solid"/>
                      <a:round/>
                      <a:headEnd type="none" w="med" len="med"/>
                      <a:tailEnd type="none" w="med" len="med"/>
                    </a:lnL>
                    <a:lnR w="10135" cap="flat" cmpd="sng" algn="ctr">
                      <a:solidFill>
                        <a:srgbClr val="0F4984"/>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44500</a:t>
                      </a:r>
                    </a:p>
                  </a:txBody>
                  <a:tcPr anchor="ctr">
                    <a:lnL w="10135" cap="flat" cmpd="sng" algn="ctr">
                      <a:solidFill>
                        <a:srgbClr val="0F4984"/>
                      </a:solidFill>
                      <a:prstDash val="solid"/>
                      <a:round/>
                      <a:headEnd type="none" w="med" len="med"/>
                      <a:tailEnd type="none" w="med" len="med"/>
                    </a:lnL>
                    <a:lnR w="10135" cap="flat" cmpd="sng" algn="ctr">
                      <a:solidFill>
                        <a:srgbClr val="0F4984"/>
                      </a:solidFill>
                      <a:prstDash val="solid"/>
                      <a:round/>
                      <a:headEnd type="none" w="med" len="med"/>
                      <a:tailEnd type="none" w="med" len="med"/>
                    </a:lnR>
                    <a:lnT w="10135" cap="flat" cmpd="sng" algn="ctr">
                      <a:solidFill>
                        <a:srgbClr val="0F4984"/>
                      </a:solidFill>
                      <a:prstDash val="solid"/>
                      <a:round/>
                      <a:headEnd type="none" w="med" len="med"/>
                      <a:tailEnd type="none" w="med" len="med"/>
                    </a:lnT>
                    <a:lnB w="10135" cap="flat" cmpd="sng" algn="ctr">
                      <a:solidFill>
                        <a:srgbClr val="0F4984"/>
                      </a:solidFill>
                      <a:prstDash val="solid"/>
                      <a:round/>
                      <a:headEnd type="none" w="med" len="med"/>
                      <a:tailEnd type="none" w="med" len="med"/>
                    </a:lnB>
                    <a:solidFill>
                      <a:srgbClr val="FFFFFF"/>
                    </a:solidFill>
                  </a:tcPr>
                </a:tc>
                <a:extLst>
                  <a:ext uri="{0D108BD9-81ED-4DB2-BD59-A6C34878D82A}">
                    <a16:rowId xmlns:a16="http://schemas.microsoft.com/office/drawing/2014/main" val="435174606"/>
                  </a:ext>
                </a:extLst>
              </a:tr>
            </a:tbl>
          </a:graphicData>
        </a:graphic>
      </p:graphicFrame>
      <p:sp>
        <p:nvSpPr>
          <p:cNvPr id="31" name="Rectangle 3">
            <a:extLst>
              <a:ext uri="{FF2B5EF4-FFF2-40B4-BE49-F238E27FC236}">
                <a16:creationId xmlns:a16="http://schemas.microsoft.com/office/drawing/2014/main" id="{D4131385-12CF-84CF-F085-199F89DAB112}"/>
              </a:ext>
            </a:extLst>
          </p:cNvPr>
          <p:cNvSpPr>
            <a:spLocks noChangeArrowheads="1"/>
          </p:cNvSpPr>
          <p:nvPr/>
        </p:nvSpPr>
        <p:spPr bwMode="auto">
          <a:xfrm flipV="1">
            <a:off x="664566" y="6290035"/>
            <a:ext cx="8915842" cy="58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Tree>
  </p:cSld>
  <p:clrMapOvr>
    <a:masterClrMapping/>
  </p:clrMapOvr>
  <mc:AlternateContent xmlns:mc="http://schemas.openxmlformats.org/markup-compatibility/2006">
    <mc:Choice xmlns:p15="http://schemas.microsoft.com/office/powerpoint/2012/main" Requires="p15">
      <p:transition spd="med">
        <p15:prstTrans prst="pageCurlDoubl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957" y="-2938433"/>
            <a:ext cx="18869637" cy="4315108"/>
            <a:chOff x="0" y="0"/>
            <a:chExt cx="4969781" cy="1136489"/>
          </a:xfrm>
        </p:grpSpPr>
        <p:sp>
          <p:nvSpPr>
            <p:cNvPr id="3" name="Freeform 3"/>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78723" y="1269694"/>
            <a:ext cx="8054604" cy="550685"/>
            <a:chOff x="0" y="0"/>
            <a:chExt cx="2036852" cy="139257"/>
          </a:xfrm>
        </p:grpSpPr>
        <p:sp>
          <p:nvSpPr>
            <p:cNvPr id="6" name="Freeform 6">
              <a:hlinkClick r:id="rId2" tooltip="https://highlight-team.streamlit.app/?fbclid=IwY2xjawKL4ndleHRuA2FlbQIxMABicmlkETFhVkRNWWVnZVpnWE9LQTdQAR4-GSIynNh9sZZmPw1q3yuFFYWG8-_7zieout8GBjao960eW3dEKyob19SqgQ_aem_yJ8zz1goLdbunxAwbmNrjw"/>
            </p:cNvPr>
            <p:cNvSpPr/>
            <p:nvPr/>
          </p:nvSpPr>
          <p:spPr>
            <a:xfrm>
              <a:off x="0" y="0"/>
              <a:ext cx="2036852" cy="139257"/>
            </a:xfrm>
            <a:custGeom>
              <a:avLst/>
              <a:gdLst/>
              <a:ahLst/>
              <a:cxnLst/>
              <a:rect l="l" t="t" r="r" b="b"/>
              <a:pathLst>
                <a:path w="2036852" h="139257">
                  <a:moveTo>
                    <a:pt x="69629" y="0"/>
                  </a:moveTo>
                  <a:lnTo>
                    <a:pt x="1967224" y="0"/>
                  </a:lnTo>
                  <a:cubicBezTo>
                    <a:pt x="2005679" y="0"/>
                    <a:pt x="2036852" y="31174"/>
                    <a:pt x="2036852" y="69629"/>
                  </a:cubicBezTo>
                  <a:lnTo>
                    <a:pt x="2036852" y="69629"/>
                  </a:lnTo>
                  <a:cubicBezTo>
                    <a:pt x="2036852" y="108084"/>
                    <a:pt x="2005679" y="139257"/>
                    <a:pt x="1967224" y="139257"/>
                  </a:cubicBezTo>
                  <a:lnTo>
                    <a:pt x="69629" y="139257"/>
                  </a:lnTo>
                  <a:cubicBezTo>
                    <a:pt x="31174" y="139257"/>
                    <a:pt x="0" y="108084"/>
                    <a:pt x="0" y="69629"/>
                  </a:cubicBezTo>
                  <a:lnTo>
                    <a:pt x="0" y="69629"/>
                  </a:lnTo>
                  <a:cubicBezTo>
                    <a:pt x="0" y="31174"/>
                    <a:pt x="31174" y="0"/>
                    <a:pt x="69629" y="0"/>
                  </a:cubicBezTo>
                  <a:close/>
                </a:path>
              </a:pathLst>
            </a:custGeom>
            <a:solidFill>
              <a:srgbClr val="000000">
                <a:alpha val="0"/>
              </a:srgbClr>
            </a:solidFill>
            <a:ln w="28575" cap="rnd">
              <a:solidFill>
                <a:srgbClr val="0F5995"/>
              </a:solidFill>
              <a:prstDash val="solid"/>
              <a:round/>
            </a:ln>
          </p:spPr>
        </p:sp>
        <p:sp>
          <p:nvSpPr>
            <p:cNvPr id="7" name="TextBox 7"/>
            <p:cNvSpPr txBox="1"/>
            <p:nvPr/>
          </p:nvSpPr>
          <p:spPr>
            <a:xfrm>
              <a:off x="0" y="-38100"/>
              <a:ext cx="2036852" cy="17735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03696" y="1269694"/>
            <a:ext cx="554784" cy="547849"/>
          </a:xfrm>
          <a:custGeom>
            <a:avLst/>
            <a:gdLst/>
            <a:ahLst/>
            <a:cxnLst/>
            <a:rect l="l" t="t" r="r" b="b"/>
            <a:pathLst>
              <a:path w="554784" h="547849">
                <a:moveTo>
                  <a:pt x="0" y="0"/>
                </a:moveTo>
                <a:lnTo>
                  <a:pt x="554783" y="0"/>
                </a:lnTo>
                <a:lnTo>
                  <a:pt x="554783" y="547849"/>
                </a:lnTo>
                <a:lnTo>
                  <a:pt x="0" y="5478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8123979" y="5654181"/>
            <a:ext cx="9040730" cy="581259"/>
            <a:chOff x="0" y="0"/>
            <a:chExt cx="2165967" cy="139257"/>
          </a:xfrm>
        </p:grpSpPr>
        <p:sp>
          <p:nvSpPr>
            <p:cNvPr id="10" name="Freeform 10">
              <a:hlinkClick r:id="rId2" tooltip="https://highlight-team.streamlit.app/?fbclid=IwY2xjawKL4ndleHRuA2FlbQIxMABicmlkETFhVkRNWWVnZVpnWE9LQTdQAR4-GSIynNh9sZZmPw1q3yuFFYWG8-_7zieout8GBjao960eW3dEKyob19SqgQ_aem_yJ8zz1goLdbunxAwbmNrjw"/>
            </p:cNvPr>
            <p:cNvSpPr/>
            <p:nvPr/>
          </p:nvSpPr>
          <p:spPr>
            <a:xfrm>
              <a:off x="0" y="0"/>
              <a:ext cx="2165967" cy="139257"/>
            </a:xfrm>
            <a:custGeom>
              <a:avLst/>
              <a:gdLst/>
              <a:ahLst/>
              <a:cxnLst/>
              <a:rect l="l" t="t" r="r" b="b"/>
              <a:pathLst>
                <a:path w="2165967" h="139257">
                  <a:moveTo>
                    <a:pt x="69629" y="0"/>
                  </a:moveTo>
                  <a:lnTo>
                    <a:pt x="2096338" y="0"/>
                  </a:lnTo>
                  <a:cubicBezTo>
                    <a:pt x="2114805" y="0"/>
                    <a:pt x="2132515" y="7336"/>
                    <a:pt x="2145573" y="20394"/>
                  </a:cubicBezTo>
                  <a:cubicBezTo>
                    <a:pt x="2158631" y="33452"/>
                    <a:pt x="2165967" y="51162"/>
                    <a:pt x="2165967" y="69629"/>
                  </a:cubicBezTo>
                  <a:lnTo>
                    <a:pt x="2165967" y="69629"/>
                  </a:lnTo>
                  <a:cubicBezTo>
                    <a:pt x="2165967" y="108084"/>
                    <a:pt x="2134793" y="139257"/>
                    <a:pt x="2096338" y="139257"/>
                  </a:cubicBezTo>
                  <a:lnTo>
                    <a:pt x="69629" y="139257"/>
                  </a:lnTo>
                  <a:cubicBezTo>
                    <a:pt x="31174" y="139257"/>
                    <a:pt x="0" y="108084"/>
                    <a:pt x="0" y="69629"/>
                  </a:cubicBezTo>
                  <a:lnTo>
                    <a:pt x="0" y="69629"/>
                  </a:lnTo>
                  <a:cubicBezTo>
                    <a:pt x="0" y="31174"/>
                    <a:pt x="31174" y="0"/>
                    <a:pt x="69629" y="0"/>
                  </a:cubicBezTo>
                  <a:close/>
                </a:path>
              </a:pathLst>
            </a:custGeom>
            <a:solidFill>
              <a:srgbClr val="000000">
                <a:alpha val="0"/>
              </a:srgbClr>
            </a:solidFill>
            <a:ln w="28575" cap="rnd">
              <a:solidFill>
                <a:srgbClr val="0F5995"/>
              </a:solidFill>
              <a:prstDash val="solid"/>
              <a:round/>
            </a:ln>
          </p:spPr>
        </p:sp>
        <p:sp>
          <p:nvSpPr>
            <p:cNvPr id="11" name="TextBox 11"/>
            <p:cNvSpPr txBox="1"/>
            <p:nvPr/>
          </p:nvSpPr>
          <p:spPr>
            <a:xfrm>
              <a:off x="0" y="-38100"/>
              <a:ext cx="2165967" cy="177357"/>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7412740" y="5654181"/>
            <a:ext cx="585586" cy="578266"/>
          </a:xfrm>
          <a:custGeom>
            <a:avLst/>
            <a:gdLst/>
            <a:ahLst/>
            <a:cxnLst/>
            <a:rect l="l" t="t" r="r" b="b"/>
            <a:pathLst>
              <a:path w="585586" h="578266">
                <a:moveTo>
                  <a:pt x="0" y="0"/>
                </a:moveTo>
                <a:lnTo>
                  <a:pt x="585586" y="0"/>
                </a:lnTo>
                <a:lnTo>
                  <a:pt x="585586" y="578267"/>
                </a:lnTo>
                <a:lnTo>
                  <a:pt x="0" y="578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603696" y="2191430"/>
            <a:ext cx="11061118" cy="2986502"/>
          </a:xfrm>
          <a:custGeom>
            <a:avLst/>
            <a:gdLst/>
            <a:ahLst/>
            <a:cxnLst/>
            <a:rect l="l" t="t" r="r" b="b"/>
            <a:pathLst>
              <a:path w="11061118" h="2986502">
                <a:moveTo>
                  <a:pt x="0" y="0"/>
                </a:moveTo>
                <a:lnTo>
                  <a:pt x="11061117" y="0"/>
                </a:lnTo>
                <a:lnTo>
                  <a:pt x="11061117" y="2986501"/>
                </a:lnTo>
                <a:lnTo>
                  <a:pt x="0" y="2986501"/>
                </a:lnTo>
                <a:lnTo>
                  <a:pt x="0" y="0"/>
                </a:lnTo>
                <a:close/>
              </a:path>
            </a:pathLst>
          </a:custGeom>
          <a:blipFill>
            <a:blip r:embed="rId5"/>
            <a:stretch>
              <a:fillRect/>
            </a:stretch>
          </a:blipFill>
        </p:spPr>
      </p:sp>
      <p:sp>
        <p:nvSpPr>
          <p:cNvPr id="14" name="Freeform 14"/>
          <p:cNvSpPr/>
          <p:nvPr/>
        </p:nvSpPr>
        <p:spPr>
          <a:xfrm>
            <a:off x="6665813" y="6543403"/>
            <a:ext cx="10498896" cy="2744479"/>
          </a:xfrm>
          <a:custGeom>
            <a:avLst/>
            <a:gdLst/>
            <a:ahLst/>
            <a:cxnLst/>
            <a:rect l="l" t="t" r="r" b="b"/>
            <a:pathLst>
              <a:path w="10498896" h="2744479">
                <a:moveTo>
                  <a:pt x="0" y="0"/>
                </a:moveTo>
                <a:lnTo>
                  <a:pt x="10498896" y="0"/>
                </a:lnTo>
                <a:lnTo>
                  <a:pt x="10498896" y="2744479"/>
                </a:lnTo>
                <a:lnTo>
                  <a:pt x="0" y="2744479"/>
                </a:lnTo>
                <a:lnTo>
                  <a:pt x="0" y="0"/>
                </a:lnTo>
                <a:close/>
              </a:path>
            </a:pathLst>
          </a:custGeom>
          <a:blipFill>
            <a:blip r:embed="rId6"/>
            <a:stretch>
              <a:fillRect t="-11722" b="-6388"/>
            </a:stretch>
          </a:blipFill>
        </p:spPr>
      </p:sp>
      <p:sp>
        <p:nvSpPr>
          <p:cNvPr id="15" name="TextBox 15"/>
          <p:cNvSpPr txBox="1"/>
          <p:nvPr/>
        </p:nvSpPr>
        <p:spPr>
          <a:xfrm>
            <a:off x="1405993" y="1341268"/>
            <a:ext cx="7800063" cy="369437"/>
          </a:xfrm>
          <a:prstGeom prst="rect">
            <a:avLst/>
          </a:prstGeom>
        </p:spPr>
        <p:txBody>
          <a:bodyPr lIns="0" tIns="0" rIns="0" bIns="0" rtlCol="0" anchor="t">
            <a:spAutoFit/>
          </a:bodyPr>
          <a:lstStyle/>
          <a:p>
            <a:pPr algn="l">
              <a:lnSpc>
                <a:spcPts val="3062"/>
              </a:lnSpc>
              <a:spcBef>
                <a:spcPct val="0"/>
              </a:spcBef>
            </a:pPr>
            <a:r>
              <a:rPr lang="en-US" sz="2187">
                <a:solidFill>
                  <a:srgbClr val="000000"/>
                </a:solidFill>
                <a:latin typeface="Fraunces"/>
                <a:ea typeface="Fraunces"/>
                <a:cs typeface="Fraunces"/>
                <a:sym typeface="Fraunces"/>
              </a:rPr>
              <a:t> Kịch bản 3: FPT - Giá cao (180,000), cảm xúc tiêu cực mạnh</a:t>
            </a:r>
          </a:p>
        </p:txBody>
      </p:sp>
      <p:sp>
        <p:nvSpPr>
          <p:cNvPr id="16" name="TextBox 16"/>
          <p:cNvSpPr txBox="1"/>
          <p:nvPr/>
        </p:nvSpPr>
        <p:spPr>
          <a:xfrm>
            <a:off x="9232749" y="5722319"/>
            <a:ext cx="6823190" cy="397358"/>
          </a:xfrm>
          <a:prstGeom prst="rect">
            <a:avLst/>
          </a:prstGeom>
        </p:spPr>
        <p:txBody>
          <a:bodyPr lIns="0" tIns="0" rIns="0" bIns="0" rtlCol="0" anchor="t">
            <a:spAutoFit/>
          </a:bodyPr>
          <a:lstStyle/>
          <a:p>
            <a:pPr algn="l">
              <a:lnSpc>
                <a:spcPts val="3232"/>
              </a:lnSpc>
              <a:spcBef>
                <a:spcPct val="0"/>
              </a:spcBef>
            </a:pPr>
            <a:r>
              <a:rPr lang="en-US" sz="2308">
                <a:solidFill>
                  <a:srgbClr val="000000"/>
                </a:solidFill>
                <a:latin typeface="Fraunces"/>
                <a:ea typeface="Fraunces"/>
                <a:cs typeface="Fraunces"/>
                <a:sym typeface="Fraunces"/>
              </a:rPr>
              <a:t> Kịch bản 4: CMG - Tin giảm giá, cảm xúc tiêu cực </a:t>
            </a:r>
          </a:p>
        </p:txBody>
      </p:sp>
      <p:sp>
        <p:nvSpPr>
          <p:cNvPr id="19" name="AutoShape 19"/>
          <p:cNvSpPr/>
          <p:nvPr/>
        </p:nvSpPr>
        <p:spPr>
          <a:xfrm>
            <a:off x="12324595" y="3704521"/>
            <a:ext cx="536236" cy="0"/>
          </a:xfrm>
          <a:prstGeom prst="line">
            <a:avLst/>
          </a:prstGeom>
          <a:ln w="38100" cap="flat">
            <a:gradFill>
              <a:gsLst>
                <a:gs pos="0">
                  <a:srgbClr val="153953">
                    <a:alpha val="100000"/>
                  </a:srgbClr>
                </a:gs>
                <a:gs pos="100000">
                  <a:srgbClr val="065D9B">
                    <a:alpha val="100000"/>
                  </a:srgbClr>
                </a:gs>
              </a:gsLst>
              <a:lin ang="0"/>
            </a:gradFill>
            <a:prstDash val="solid"/>
            <a:headEnd type="none" w="sm" len="sm"/>
            <a:tailEnd type="arrow" w="med" len="sm"/>
          </a:ln>
        </p:spPr>
      </p:sp>
      <p:sp>
        <p:nvSpPr>
          <p:cNvPr id="20" name="AutoShape 20"/>
          <p:cNvSpPr/>
          <p:nvPr/>
        </p:nvSpPr>
        <p:spPr>
          <a:xfrm flipH="1" flipV="1">
            <a:off x="5458627" y="7915642"/>
            <a:ext cx="566008" cy="0"/>
          </a:xfrm>
          <a:prstGeom prst="line">
            <a:avLst/>
          </a:prstGeom>
          <a:ln w="38100" cap="flat">
            <a:gradFill>
              <a:gsLst>
                <a:gs pos="0">
                  <a:srgbClr val="153953">
                    <a:alpha val="100000"/>
                  </a:srgbClr>
                </a:gs>
                <a:gs pos="100000">
                  <a:srgbClr val="065D9B">
                    <a:alpha val="100000"/>
                  </a:srgbClr>
                </a:gs>
              </a:gsLst>
              <a:lin ang="0"/>
            </a:gradFill>
            <a:prstDash val="solid"/>
            <a:headEnd type="none" w="sm" len="sm"/>
            <a:tailEnd type="arrow" w="med" len="sm"/>
          </a:ln>
        </p:spPr>
      </p:sp>
      <p:graphicFrame>
        <p:nvGraphicFramePr>
          <p:cNvPr id="21" name="Table 20">
            <a:extLst>
              <a:ext uri="{FF2B5EF4-FFF2-40B4-BE49-F238E27FC236}">
                <a16:creationId xmlns:a16="http://schemas.microsoft.com/office/drawing/2014/main" id="{F12B8F54-1243-C0AA-C9E0-E9E7248F7725}"/>
              </a:ext>
            </a:extLst>
          </p:cNvPr>
          <p:cNvGraphicFramePr>
            <a:graphicFrameLocks noGrp="1"/>
          </p:cNvGraphicFramePr>
          <p:nvPr>
            <p:extLst>
              <p:ext uri="{D42A27DB-BD31-4B8C-83A1-F6EECF244321}">
                <p14:modId xmlns:p14="http://schemas.microsoft.com/office/powerpoint/2010/main" val="3233464217"/>
              </p:ext>
            </p:extLst>
          </p:nvPr>
        </p:nvGraphicFramePr>
        <p:xfrm>
          <a:off x="13520612" y="2191431"/>
          <a:ext cx="3968304" cy="2941639"/>
        </p:xfrm>
        <a:graphic>
          <a:graphicData uri="http://schemas.openxmlformats.org/drawingml/2006/table">
            <a:tbl>
              <a:tblPr/>
              <a:tblGrid>
                <a:gridCol w="1984152">
                  <a:extLst>
                    <a:ext uri="{9D8B030D-6E8A-4147-A177-3AD203B41FA5}">
                      <a16:colId xmlns:a16="http://schemas.microsoft.com/office/drawing/2014/main" val="565373876"/>
                    </a:ext>
                  </a:extLst>
                </a:gridCol>
                <a:gridCol w="1984152">
                  <a:extLst>
                    <a:ext uri="{9D8B030D-6E8A-4147-A177-3AD203B41FA5}">
                      <a16:colId xmlns:a16="http://schemas.microsoft.com/office/drawing/2014/main" val="2743215510"/>
                    </a:ext>
                  </a:extLst>
                </a:gridCol>
              </a:tblGrid>
              <a:tr h="743044">
                <a:tc>
                  <a:txBody>
                    <a:bodyPr/>
                    <a:lstStyle/>
                    <a:p>
                      <a:pPr algn="ctr"/>
                      <a:r>
                        <a:rPr lang="vi-VN" b="1">
                          <a:effectLst/>
                          <a:latin typeface="Fraunces" panose="020B0604020202020204" charset="0"/>
                        </a:rPr>
                        <a:t>Ngày</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b="1">
                          <a:effectLst/>
                          <a:latin typeface="Fraunces" panose="020B0604020202020204" charset="0"/>
                        </a:rPr>
                        <a:t>Dự báo giá</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extLst>
                  <a:ext uri="{0D108BD9-81ED-4DB2-BD59-A6C34878D82A}">
                    <a16:rowId xmlns:a16="http://schemas.microsoft.com/office/drawing/2014/main" val="2956809136"/>
                  </a:ext>
                </a:extLst>
              </a:tr>
              <a:tr h="732865">
                <a:tc>
                  <a:txBody>
                    <a:bodyPr/>
                    <a:lstStyle/>
                    <a:p>
                      <a:pPr algn="ctr"/>
                      <a:r>
                        <a:rPr lang="vi-VN" dirty="0">
                          <a:effectLst/>
                          <a:latin typeface="Fraunces" panose="020B0604020202020204" charset="0"/>
                        </a:rPr>
                        <a:t>1</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179000</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58996792"/>
                  </a:ext>
                </a:extLst>
              </a:tr>
              <a:tr h="732865">
                <a:tc>
                  <a:txBody>
                    <a:bodyPr/>
                    <a:lstStyle/>
                    <a:p>
                      <a:pPr algn="ctr"/>
                      <a:r>
                        <a:rPr lang="vi-VN">
                          <a:effectLst/>
                          <a:latin typeface="Fraunces" panose="020B0604020202020204" charset="0"/>
                        </a:rPr>
                        <a:t>2</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179000</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F4984"/>
                      </a:solidFill>
                      <a:prstDash val="solid"/>
                      <a:round/>
                      <a:headEnd type="none" w="med" len="med"/>
                      <a:tailEnd type="none" w="med" len="med"/>
                    </a:lnB>
                    <a:solidFill>
                      <a:srgbClr val="FFFFFF"/>
                    </a:solidFill>
                  </a:tcPr>
                </a:tc>
                <a:extLst>
                  <a:ext uri="{0D108BD9-81ED-4DB2-BD59-A6C34878D82A}">
                    <a16:rowId xmlns:a16="http://schemas.microsoft.com/office/drawing/2014/main" val="4158271875"/>
                  </a:ext>
                </a:extLst>
              </a:tr>
              <a:tr h="732865">
                <a:tc>
                  <a:txBody>
                    <a:bodyPr/>
                    <a:lstStyle/>
                    <a:p>
                      <a:pPr algn="ctr"/>
                      <a:r>
                        <a:rPr lang="vi-VN">
                          <a:effectLst/>
                          <a:latin typeface="Fraunces" panose="020B0604020202020204" charset="0"/>
                        </a:rPr>
                        <a:t>3</a:t>
                      </a:r>
                    </a:p>
                  </a:txBody>
                  <a:tcPr anchor="ctr">
                    <a:lnL w="10135" cap="flat" cmpd="sng" algn="ctr">
                      <a:solidFill>
                        <a:srgbClr val="000000"/>
                      </a:solidFill>
                      <a:prstDash val="solid"/>
                      <a:round/>
                      <a:headEnd type="none" w="med" len="med"/>
                      <a:tailEnd type="none" w="med" len="med"/>
                    </a:lnL>
                    <a:lnR w="10135" cap="flat" cmpd="sng" algn="ctr">
                      <a:solidFill>
                        <a:srgbClr val="0F4984"/>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179000</a:t>
                      </a:r>
                    </a:p>
                  </a:txBody>
                  <a:tcPr anchor="ctr">
                    <a:lnL w="10135" cap="flat" cmpd="sng" algn="ctr">
                      <a:solidFill>
                        <a:srgbClr val="0F4984"/>
                      </a:solidFill>
                      <a:prstDash val="solid"/>
                      <a:round/>
                      <a:headEnd type="none" w="med" len="med"/>
                      <a:tailEnd type="none" w="med" len="med"/>
                    </a:lnL>
                    <a:lnR w="10135" cap="flat" cmpd="sng" algn="ctr">
                      <a:solidFill>
                        <a:srgbClr val="0F4984"/>
                      </a:solidFill>
                      <a:prstDash val="solid"/>
                      <a:round/>
                      <a:headEnd type="none" w="med" len="med"/>
                      <a:tailEnd type="none" w="med" len="med"/>
                    </a:lnR>
                    <a:lnT w="10135" cap="flat" cmpd="sng" algn="ctr">
                      <a:solidFill>
                        <a:srgbClr val="0F4984"/>
                      </a:solidFill>
                      <a:prstDash val="solid"/>
                      <a:round/>
                      <a:headEnd type="none" w="med" len="med"/>
                      <a:tailEnd type="none" w="med" len="med"/>
                    </a:lnT>
                    <a:lnB w="10135" cap="flat" cmpd="sng" algn="ctr">
                      <a:solidFill>
                        <a:srgbClr val="0F4984"/>
                      </a:solidFill>
                      <a:prstDash val="solid"/>
                      <a:round/>
                      <a:headEnd type="none" w="med" len="med"/>
                      <a:tailEnd type="none" w="med" len="med"/>
                    </a:lnB>
                    <a:solidFill>
                      <a:srgbClr val="FFFFFF"/>
                    </a:solidFill>
                  </a:tcPr>
                </a:tc>
                <a:extLst>
                  <a:ext uri="{0D108BD9-81ED-4DB2-BD59-A6C34878D82A}">
                    <a16:rowId xmlns:a16="http://schemas.microsoft.com/office/drawing/2014/main" val="2536882779"/>
                  </a:ext>
                </a:extLst>
              </a:tr>
            </a:tbl>
          </a:graphicData>
        </a:graphic>
      </p:graphicFrame>
      <p:sp>
        <p:nvSpPr>
          <p:cNvPr id="22" name="Rectangle 1">
            <a:extLst>
              <a:ext uri="{FF2B5EF4-FFF2-40B4-BE49-F238E27FC236}">
                <a16:creationId xmlns:a16="http://schemas.microsoft.com/office/drawing/2014/main" id="{0A431CAB-F3A8-CBA8-B390-A8B62D885DCF}"/>
              </a:ext>
            </a:extLst>
          </p:cNvPr>
          <p:cNvSpPr>
            <a:spLocks noChangeArrowheads="1"/>
          </p:cNvSpPr>
          <p:nvPr/>
        </p:nvSpPr>
        <p:spPr bwMode="auto">
          <a:xfrm>
            <a:off x="18728862" y="2275970"/>
            <a:ext cx="88184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graphicFrame>
        <p:nvGraphicFramePr>
          <p:cNvPr id="23" name="Table 22">
            <a:extLst>
              <a:ext uri="{FF2B5EF4-FFF2-40B4-BE49-F238E27FC236}">
                <a16:creationId xmlns:a16="http://schemas.microsoft.com/office/drawing/2014/main" id="{B6FB9A03-1C15-4D4C-AF63-06018F1DDC23}"/>
              </a:ext>
            </a:extLst>
          </p:cNvPr>
          <p:cNvGraphicFramePr>
            <a:graphicFrameLocks noGrp="1"/>
          </p:cNvGraphicFramePr>
          <p:nvPr>
            <p:extLst>
              <p:ext uri="{D42A27DB-BD31-4B8C-83A1-F6EECF244321}">
                <p14:modId xmlns:p14="http://schemas.microsoft.com/office/powerpoint/2010/main" val="3112945280"/>
              </p:ext>
            </p:extLst>
          </p:nvPr>
        </p:nvGraphicFramePr>
        <p:xfrm>
          <a:off x="1405993" y="6540409"/>
          <a:ext cx="3411456" cy="2744461"/>
        </p:xfrm>
        <a:graphic>
          <a:graphicData uri="http://schemas.openxmlformats.org/drawingml/2006/table">
            <a:tbl>
              <a:tblPr/>
              <a:tblGrid>
                <a:gridCol w="1705728">
                  <a:extLst>
                    <a:ext uri="{9D8B030D-6E8A-4147-A177-3AD203B41FA5}">
                      <a16:colId xmlns:a16="http://schemas.microsoft.com/office/drawing/2014/main" val="934461584"/>
                    </a:ext>
                  </a:extLst>
                </a:gridCol>
                <a:gridCol w="1705728">
                  <a:extLst>
                    <a:ext uri="{9D8B030D-6E8A-4147-A177-3AD203B41FA5}">
                      <a16:colId xmlns:a16="http://schemas.microsoft.com/office/drawing/2014/main" val="2083733027"/>
                    </a:ext>
                  </a:extLst>
                </a:gridCol>
              </a:tblGrid>
              <a:tr h="692266">
                <a:tc>
                  <a:txBody>
                    <a:bodyPr/>
                    <a:lstStyle/>
                    <a:p>
                      <a:pPr algn="ctr"/>
                      <a:r>
                        <a:rPr lang="vi-VN" b="1" dirty="0">
                          <a:effectLst/>
                          <a:latin typeface="Fraunces" panose="020B0604020202020204" charset="0"/>
                        </a:rPr>
                        <a:t>Ngày</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b="1">
                          <a:effectLst/>
                          <a:latin typeface="Fraunces" panose="020B0604020202020204" charset="0"/>
                        </a:rPr>
                        <a:t>Dự báo giá</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extLst>
                  <a:ext uri="{0D108BD9-81ED-4DB2-BD59-A6C34878D82A}">
                    <a16:rowId xmlns:a16="http://schemas.microsoft.com/office/drawing/2014/main" val="1212951263"/>
                  </a:ext>
                </a:extLst>
              </a:tr>
              <a:tr h="684065">
                <a:tc>
                  <a:txBody>
                    <a:bodyPr/>
                    <a:lstStyle/>
                    <a:p>
                      <a:pPr algn="ctr"/>
                      <a:r>
                        <a:rPr lang="vi-VN">
                          <a:effectLst/>
                          <a:latin typeface="Fraunces" panose="020B0604020202020204" charset="0"/>
                        </a:rPr>
                        <a:t>1</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48500</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85539656"/>
                  </a:ext>
                </a:extLst>
              </a:tr>
              <a:tr h="684065">
                <a:tc>
                  <a:txBody>
                    <a:bodyPr/>
                    <a:lstStyle/>
                    <a:p>
                      <a:pPr algn="ctr"/>
                      <a:r>
                        <a:rPr lang="vi-VN">
                          <a:effectLst/>
                          <a:latin typeface="Fraunces" panose="020B0604020202020204" charset="0"/>
                        </a:rPr>
                        <a:t>2</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48500</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F4984"/>
                      </a:solidFill>
                      <a:prstDash val="solid"/>
                      <a:round/>
                      <a:headEnd type="none" w="med" len="med"/>
                      <a:tailEnd type="none" w="med" len="med"/>
                    </a:lnB>
                    <a:solidFill>
                      <a:srgbClr val="FFFFFF"/>
                    </a:solidFill>
                  </a:tcPr>
                </a:tc>
                <a:extLst>
                  <a:ext uri="{0D108BD9-81ED-4DB2-BD59-A6C34878D82A}">
                    <a16:rowId xmlns:a16="http://schemas.microsoft.com/office/drawing/2014/main" val="1591545507"/>
                  </a:ext>
                </a:extLst>
              </a:tr>
              <a:tr h="684065">
                <a:tc>
                  <a:txBody>
                    <a:bodyPr/>
                    <a:lstStyle/>
                    <a:p>
                      <a:pPr algn="ctr"/>
                      <a:r>
                        <a:rPr lang="vi-VN">
                          <a:effectLst/>
                          <a:latin typeface="Fraunces" panose="020B0604020202020204" charset="0"/>
                        </a:rPr>
                        <a:t>3</a:t>
                      </a:r>
                    </a:p>
                  </a:txBody>
                  <a:tcPr anchor="ctr">
                    <a:lnL w="10135" cap="flat" cmpd="sng" algn="ctr">
                      <a:solidFill>
                        <a:srgbClr val="000000"/>
                      </a:solidFill>
                      <a:prstDash val="solid"/>
                      <a:round/>
                      <a:headEnd type="none" w="med" len="med"/>
                      <a:tailEnd type="none" w="med" len="med"/>
                    </a:lnL>
                    <a:lnR w="10135" cap="flat" cmpd="sng" algn="ctr">
                      <a:solidFill>
                        <a:srgbClr val="0F4984"/>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48500</a:t>
                      </a:r>
                    </a:p>
                  </a:txBody>
                  <a:tcPr anchor="ctr">
                    <a:lnL w="10135" cap="flat" cmpd="sng" algn="ctr">
                      <a:solidFill>
                        <a:srgbClr val="0F4984"/>
                      </a:solidFill>
                      <a:prstDash val="solid"/>
                      <a:round/>
                      <a:headEnd type="none" w="med" len="med"/>
                      <a:tailEnd type="none" w="med" len="med"/>
                    </a:lnL>
                    <a:lnR w="10135" cap="flat" cmpd="sng" algn="ctr">
                      <a:solidFill>
                        <a:srgbClr val="0F4984"/>
                      </a:solidFill>
                      <a:prstDash val="solid"/>
                      <a:round/>
                      <a:headEnd type="none" w="med" len="med"/>
                      <a:tailEnd type="none" w="med" len="med"/>
                    </a:lnR>
                    <a:lnT w="10135" cap="flat" cmpd="sng" algn="ctr">
                      <a:solidFill>
                        <a:srgbClr val="0F4984"/>
                      </a:solidFill>
                      <a:prstDash val="solid"/>
                      <a:round/>
                      <a:headEnd type="none" w="med" len="med"/>
                      <a:tailEnd type="none" w="med" len="med"/>
                    </a:lnT>
                    <a:lnB w="10135" cap="flat" cmpd="sng" algn="ctr">
                      <a:solidFill>
                        <a:srgbClr val="0F4984"/>
                      </a:solidFill>
                      <a:prstDash val="solid"/>
                      <a:round/>
                      <a:headEnd type="none" w="med" len="med"/>
                      <a:tailEnd type="none" w="med" len="med"/>
                    </a:lnB>
                    <a:solidFill>
                      <a:srgbClr val="FFFFFF"/>
                    </a:solidFill>
                  </a:tcPr>
                </a:tc>
                <a:extLst>
                  <a:ext uri="{0D108BD9-81ED-4DB2-BD59-A6C34878D82A}">
                    <a16:rowId xmlns:a16="http://schemas.microsoft.com/office/drawing/2014/main" val="4258915766"/>
                  </a:ext>
                </a:extLst>
              </a:tr>
            </a:tbl>
          </a:graphicData>
        </a:graphic>
      </p:graphicFrame>
      <p:sp>
        <p:nvSpPr>
          <p:cNvPr id="24" name="Rectangle 2">
            <a:extLst>
              <a:ext uri="{FF2B5EF4-FFF2-40B4-BE49-F238E27FC236}">
                <a16:creationId xmlns:a16="http://schemas.microsoft.com/office/drawing/2014/main" id="{55046C4D-4F0F-34E6-CA00-9893A7E0332D}"/>
              </a:ext>
            </a:extLst>
          </p:cNvPr>
          <p:cNvSpPr>
            <a:spLocks noChangeArrowheads="1"/>
          </p:cNvSpPr>
          <p:nvPr/>
        </p:nvSpPr>
        <p:spPr bwMode="auto">
          <a:xfrm>
            <a:off x="1405993" y="6540439"/>
            <a:ext cx="7581012" cy="4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Tree>
  </p:cSld>
  <p:clrMapOvr>
    <a:masterClrMapping/>
  </p:clrMapOvr>
  <mc:AlternateContent xmlns:mc="http://schemas.openxmlformats.org/markup-compatibility/2006">
    <mc:Choice xmlns:p15="http://schemas.microsoft.com/office/powerpoint/2012/main" Requires="p15">
      <p:transition spd="med">
        <p15:prstTrans prst="pageCurlDouble" invX="1"/>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100000">
            <a:off x="8515005" y="-553860"/>
            <a:ext cx="5359870" cy="2511321"/>
            <a:chOff x="0" y="0"/>
            <a:chExt cx="1597103" cy="748309"/>
          </a:xfrm>
        </p:grpSpPr>
        <p:sp>
          <p:nvSpPr>
            <p:cNvPr id="3" name="Freeform 3"/>
            <p:cNvSpPr/>
            <p:nvPr/>
          </p:nvSpPr>
          <p:spPr>
            <a:xfrm>
              <a:off x="0" y="0"/>
              <a:ext cx="1597103" cy="748309"/>
            </a:xfrm>
            <a:custGeom>
              <a:avLst/>
              <a:gdLst/>
              <a:ahLst/>
              <a:cxnLst/>
              <a:rect l="l" t="t" r="r" b="b"/>
              <a:pathLst>
                <a:path w="1597103" h="748309">
                  <a:moveTo>
                    <a:pt x="0" y="0"/>
                  </a:moveTo>
                  <a:lnTo>
                    <a:pt x="1597103" y="0"/>
                  </a:lnTo>
                  <a:lnTo>
                    <a:pt x="1597103" y="748309"/>
                  </a:lnTo>
                  <a:lnTo>
                    <a:pt x="0" y="748309"/>
                  </a:lnTo>
                  <a:close/>
                </a:path>
              </a:pathLst>
            </a:custGeom>
            <a:solidFill>
              <a:srgbClr val="0F4984"/>
            </a:solidFill>
          </p:spPr>
        </p:sp>
        <p:sp>
          <p:nvSpPr>
            <p:cNvPr id="4" name="TextBox 4"/>
            <p:cNvSpPr txBox="1"/>
            <p:nvPr/>
          </p:nvSpPr>
          <p:spPr>
            <a:xfrm>
              <a:off x="0" y="-38100"/>
              <a:ext cx="1597103" cy="78640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8100000">
            <a:off x="10669360" y="993471"/>
            <a:ext cx="10132302" cy="2304198"/>
            <a:chOff x="0" y="0"/>
            <a:chExt cx="3019165" cy="686592"/>
          </a:xfrm>
        </p:grpSpPr>
        <p:sp>
          <p:nvSpPr>
            <p:cNvPr id="6" name="Freeform 6"/>
            <p:cNvSpPr/>
            <p:nvPr/>
          </p:nvSpPr>
          <p:spPr>
            <a:xfrm>
              <a:off x="0" y="0"/>
              <a:ext cx="3019165" cy="686592"/>
            </a:xfrm>
            <a:custGeom>
              <a:avLst/>
              <a:gdLst/>
              <a:ahLst/>
              <a:cxnLst/>
              <a:rect l="l" t="t" r="r" b="b"/>
              <a:pathLst>
                <a:path w="3019165" h="686592">
                  <a:moveTo>
                    <a:pt x="0" y="0"/>
                  </a:moveTo>
                  <a:lnTo>
                    <a:pt x="3019165" y="0"/>
                  </a:lnTo>
                  <a:lnTo>
                    <a:pt x="3019165" y="686592"/>
                  </a:lnTo>
                  <a:lnTo>
                    <a:pt x="0" y="686592"/>
                  </a:lnTo>
                  <a:close/>
                </a:path>
              </a:pathLst>
            </a:custGeom>
            <a:solidFill>
              <a:srgbClr val="16599D"/>
            </a:solidFill>
          </p:spPr>
        </p:sp>
        <p:sp>
          <p:nvSpPr>
            <p:cNvPr id="7" name="TextBox 7"/>
            <p:cNvSpPr txBox="1"/>
            <p:nvPr/>
          </p:nvSpPr>
          <p:spPr>
            <a:xfrm>
              <a:off x="0" y="-38100"/>
              <a:ext cx="3019165" cy="72469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8100000">
            <a:off x="15049711" y="-350832"/>
            <a:ext cx="5000402" cy="2304198"/>
            <a:chOff x="0" y="0"/>
            <a:chExt cx="1489991" cy="686592"/>
          </a:xfrm>
        </p:grpSpPr>
        <p:sp>
          <p:nvSpPr>
            <p:cNvPr id="9" name="Freeform 9"/>
            <p:cNvSpPr/>
            <p:nvPr/>
          </p:nvSpPr>
          <p:spPr>
            <a:xfrm>
              <a:off x="0" y="0"/>
              <a:ext cx="1489991" cy="686592"/>
            </a:xfrm>
            <a:custGeom>
              <a:avLst/>
              <a:gdLst/>
              <a:ahLst/>
              <a:cxnLst/>
              <a:rect l="l" t="t" r="r" b="b"/>
              <a:pathLst>
                <a:path w="1489991" h="686592">
                  <a:moveTo>
                    <a:pt x="0" y="0"/>
                  </a:moveTo>
                  <a:lnTo>
                    <a:pt x="1489991" y="0"/>
                  </a:lnTo>
                  <a:lnTo>
                    <a:pt x="1489991" y="686592"/>
                  </a:lnTo>
                  <a:lnTo>
                    <a:pt x="0" y="686592"/>
                  </a:lnTo>
                  <a:close/>
                </a:path>
              </a:pathLst>
            </a:custGeom>
            <a:solidFill>
              <a:srgbClr val="2978C8"/>
            </a:solidFill>
          </p:spPr>
        </p:sp>
        <p:sp>
          <p:nvSpPr>
            <p:cNvPr id="10" name="TextBox 10"/>
            <p:cNvSpPr txBox="1"/>
            <p:nvPr/>
          </p:nvSpPr>
          <p:spPr>
            <a:xfrm>
              <a:off x="0" y="-38100"/>
              <a:ext cx="1489991" cy="72469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700" y="-2781487"/>
            <a:ext cx="18869637" cy="4315108"/>
            <a:chOff x="0" y="0"/>
            <a:chExt cx="4969781" cy="1136489"/>
          </a:xfrm>
        </p:grpSpPr>
        <p:sp>
          <p:nvSpPr>
            <p:cNvPr id="12" name="Freeform 12"/>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13" name="TextBox 13"/>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sp>
        <p:nvSpPr>
          <p:cNvPr id="14" name="AutoShape 14"/>
          <p:cNvSpPr/>
          <p:nvPr/>
        </p:nvSpPr>
        <p:spPr>
          <a:xfrm>
            <a:off x="-1373936" y="5150557"/>
            <a:ext cx="10944657" cy="103410"/>
          </a:xfrm>
          <a:prstGeom prst="rect">
            <a:avLst/>
          </a:prstGeom>
          <a:solidFill>
            <a:srgbClr val="0F4984"/>
          </a:solidFill>
        </p:spPr>
      </p:sp>
      <p:sp>
        <p:nvSpPr>
          <p:cNvPr id="15" name="AutoShape 15"/>
          <p:cNvSpPr/>
          <p:nvPr/>
        </p:nvSpPr>
        <p:spPr>
          <a:xfrm>
            <a:off x="1028700" y="-152740"/>
            <a:ext cx="10338449" cy="9411040"/>
          </a:xfrm>
          <a:prstGeom prst="rect">
            <a:avLst/>
          </a:prstGeom>
          <a:solidFill>
            <a:srgbClr val="16599D"/>
          </a:solidFill>
        </p:spPr>
      </p:sp>
      <p:grpSp>
        <p:nvGrpSpPr>
          <p:cNvPr id="16" name="Group 16"/>
          <p:cNvGrpSpPr/>
          <p:nvPr/>
        </p:nvGrpSpPr>
        <p:grpSpPr>
          <a:xfrm>
            <a:off x="11106971" y="0"/>
            <a:ext cx="6152329" cy="9258300"/>
            <a:chOff x="0" y="0"/>
            <a:chExt cx="812800" cy="1223138"/>
          </a:xfrm>
        </p:grpSpPr>
        <p:sp>
          <p:nvSpPr>
            <p:cNvPr id="17" name="Freeform 17"/>
            <p:cNvSpPr/>
            <p:nvPr/>
          </p:nvSpPr>
          <p:spPr>
            <a:xfrm>
              <a:off x="0" y="0"/>
              <a:ext cx="812800" cy="1223138"/>
            </a:xfrm>
            <a:custGeom>
              <a:avLst/>
              <a:gdLst/>
              <a:ahLst/>
              <a:cxnLst/>
              <a:rect l="l" t="t" r="r" b="b"/>
              <a:pathLst>
                <a:path w="812800" h="1223138">
                  <a:moveTo>
                    <a:pt x="0" y="0"/>
                  </a:moveTo>
                  <a:lnTo>
                    <a:pt x="812800" y="0"/>
                  </a:lnTo>
                  <a:lnTo>
                    <a:pt x="812800" y="1223138"/>
                  </a:lnTo>
                  <a:lnTo>
                    <a:pt x="0" y="1223138"/>
                  </a:lnTo>
                  <a:close/>
                </a:path>
              </a:pathLst>
            </a:custGeom>
            <a:blipFill>
              <a:blip r:embed="rId2"/>
              <a:stretch>
                <a:fillRect l="-69260" r="-69260"/>
              </a:stretch>
            </a:blipFill>
          </p:spPr>
        </p:sp>
      </p:grpSp>
      <p:sp>
        <p:nvSpPr>
          <p:cNvPr id="18" name="TextBox 18"/>
          <p:cNvSpPr txBox="1"/>
          <p:nvPr/>
        </p:nvSpPr>
        <p:spPr>
          <a:xfrm>
            <a:off x="1562362" y="734592"/>
            <a:ext cx="8657923" cy="1050925"/>
          </a:xfrm>
          <a:prstGeom prst="rect">
            <a:avLst/>
          </a:prstGeom>
        </p:spPr>
        <p:txBody>
          <a:bodyPr lIns="0" tIns="0" rIns="0" bIns="0" rtlCol="0" anchor="t">
            <a:spAutoFit/>
          </a:bodyPr>
          <a:lstStyle/>
          <a:p>
            <a:pPr marL="0" lvl="0" indent="0" algn="l">
              <a:lnSpc>
                <a:spcPts val="8449"/>
              </a:lnSpc>
            </a:pPr>
            <a:r>
              <a:rPr lang="en-US" sz="6499" b="1">
                <a:solidFill>
                  <a:srgbClr val="FFFFFF"/>
                </a:solidFill>
                <a:latin typeface="Fraunces Bold"/>
                <a:ea typeface="Fraunces Bold"/>
                <a:cs typeface="Fraunces Bold"/>
                <a:sym typeface="Fraunces Bold"/>
              </a:rPr>
              <a:t>KẾT LUẬN</a:t>
            </a:r>
          </a:p>
        </p:txBody>
      </p:sp>
      <p:grpSp>
        <p:nvGrpSpPr>
          <p:cNvPr id="19" name="Group 19"/>
          <p:cNvGrpSpPr/>
          <p:nvPr/>
        </p:nvGrpSpPr>
        <p:grpSpPr>
          <a:xfrm>
            <a:off x="1562362" y="2145570"/>
            <a:ext cx="9036161" cy="6225468"/>
            <a:chOff x="0" y="0"/>
            <a:chExt cx="12048215" cy="8300624"/>
          </a:xfrm>
        </p:grpSpPr>
        <p:sp>
          <p:nvSpPr>
            <p:cNvPr id="20" name="TextBox 20"/>
            <p:cNvSpPr txBox="1"/>
            <p:nvPr/>
          </p:nvSpPr>
          <p:spPr>
            <a:xfrm>
              <a:off x="0" y="732277"/>
              <a:ext cx="12048215" cy="3511550"/>
            </a:xfrm>
            <a:prstGeom prst="rect">
              <a:avLst/>
            </a:prstGeom>
          </p:spPr>
          <p:txBody>
            <a:bodyPr lIns="0" tIns="0" rIns="0" bIns="0" rtlCol="0" anchor="t">
              <a:spAutoFit/>
            </a:bodyPr>
            <a:lstStyle/>
            <a:p>
              <a:pPr marL="0" lvl="0" indent="0" algn="just">
                <a:lnSpc>
                  <a:spcPts val="3000"/>
                </a:lnSpc>
              </a:pPr>
              <a:r>
                <a:rPr lang="en-US" sz="2000">
                  <a:solidFill>
                    <a:srgbClr val="FFFFFF"/>
                  </a:solidFill>
                  <a:latin typeface="Fraunces"/>
                  <a:ea typeface="Fraunces"/>
                  <a:cs typeface="Fraunces"/>
                  <a:sym typeface="Fraunces"/>
                </a:rPr>
                <a:t>Hệ thống website Highlight-Team giúp người dùng phân tích dữ liệu tài chính không cần lập trình, hỗ trợ đưa ra quyết định đầu tư dựa trên dữ liệu và cảm xúc tin tức, tự động dự báo biến động ngắn hạn. Đồng thời, việc tích hợp dữ liệu văn bản như tin tức, họp cổ đông, báo cáo tài chính thông qua RAG giúp người dùng có thể truy vấn thông tin một cách linh hoạt và tự nhiên giúp tiết kiệm thời gian, giảm sai sót và mở ra hướng tiếp cận dữ liệu tài chính hiện đại, minh bạch hơn.</a:t>
              </a:r>
            </a:p>
          </p:txBody>
        </p:sp>
        <p:sp>
          <p:nvSpPr>
            <p:cNvPr id="21" name="TextBox 21"/>
            <p:cNvSpPr txBox="1"/>
            <p:nvPr/>
          </p:nvSpPr>
          <p:spPr>
            <a:xfrm>
              <a:off x="0" y="-9525"/>
              <a:ext cx="12048215" cy="448098"/>
            </a:xfrm>
            <a:prstGeom prst="rect">
              <a:avLst/>
            </a:prstGeom>
          </p:spPr>
          <p:txBody>
            <a:bodyPr lIns="0" tIns="0" rIns="0" bIns="0" rtlCol="0" anchor="t">
              <a:spAutoFit/>
            </a:bodyPr>
            <a:lstStyle/>
            <a:p>
              <a:pPr marL="0" lvl="0" indent="0" algn="l">
                <a:lnSpc>
                  <a:spcPts val="2749"/>
                </a:lnSpc>
              </a:pPr>
              <a:r>
                <a:rPr lang="en-US" sz="2199" b="1">
                  <a:solidFill>
                    <a:srgbClr val="FFFFFF"/>
                  </a:solidFill>
                  <a:latin typeface="Fraunces Bold"/>
                  <a:ea typeface="Fraunces Bold"/>
                  <a:cs typeface="Fraunces Bold"/>
                  <a:sym typeface="Fraunces Bold"/>
                </a:rPr>
                <a:t>Giá trị thực tiễn cao</a:t>
              </a:r>
            </a:p>
          </p:txBody>
        </p:sp>
        <p:sp>
          <p:nvSpPr>
            <p:cNvPr id="22" name="TextBox 22"/>
            <p:cNvSpPr txBox="1"/>
            <p:nvPr/>
          </p:nvSpPr>
          <p:spPr>
            <a:xfrm>
              <a:off x="0" y="5624734"/>
              <a:ext cx="12048215" cy="2675890"/>
            </a:xfrm>
            <a:prstGeom prst="rect">
              <a:avLst/>
            </a:prstGeom>
          </p:spPr>
          <p:txBody>
            <a:bodyPr lIns="0" tIns="0" rIns="0" bIns="0" rtlCol="0" anchor="t">
              <a:spAutoFit/>
            </a:bodyPr>
            <a:lstStyle/>
            <a:p>
              <a:pPr marL="474979" lvl="1" indent="-237490" algn="just">
                <a:lnSpc>
                  <a:spcPts val="3299"/>
                </a:lnSpc>
                <a:buFont typeface="Arial"/>
                <a:buChar char="•"/>
              </a:pPr>
              <a:r>
                <a:rPr lang="en-US" sz="2199">
                  <a:solidFill>
                    <a:srgbClr val="FFFFFF"/>
                  </a:solidFill>
                  <a:latin typeface="Fraunces"/>
                  <a:ea typeface="Fraunces"/>
                  <a:cs typeface="Fraunces"/>
                  <a:sym typeface="Fraunces"/>
                </a:rPr>
                <a:t>Tích hợp dữ liệu thời gian thực, dữ liệu vĩ mô &amp; quốc tế.</a:t>
              </a:r>
            </a:p>
            <a:p>
              <a:pPr marL="474979" lvl="1" indent="-237490" algn="just">
                <a:lnSpc>
                  <a:spcPts val="3299"/>
                </a:lnSpc>
                <a:buFont typeface="Arial"/>
                <a:buChar char="•"/>
              </a:pPr>
              <a:r>
                <a:rPr lang="en-US" sz="2199">
                  <a:solidFill>
                    <a:srgbClr val="FFFFFF"/>
                  </a:solidFill>
                  <a:latin typeface="Fraunces"/>
                  <a:ea typeface="Fraunces"/>
                  <a:cs typeface="Fraunces"/>
                  <a:sym typeface="Fraunces"/>
                </a:rPr>
                <a:t>Áp dụng reinforcement learning, AI Explainability.</a:t>
              </a:r>
            </a:p>
            <a:p>
              <a:pPr marL="474979" lvl="1" indent="-237490" algn="just">
                <a:lnSpc>
                  <a:spcPts val="3299"/>
                </a:lnSpc>
                <a:buFont typeface="Arial"/>
                <a:buChar char="•"/>
              </a:pPr>
              <a:r>
                <a:rPr lang="en-US" sz="2199">
                  <a:solidFill>
                    <a:srgbClr val="FFFFFF"/>
                  </a:solidFill>
                  <a:latin typeface="Fraunces"/>
                  <a:ea typeface="Fraunces"/>
                  <a:cs typeface="Fraunces"/>
                  <a:sym typeface="Fraunces"/>
                </a:rPr>
                <a:t>Phát triển dashboard nâng cao, hệ thống cảnh báo, và triển khai trên nền tảng cloud.</a:t>
              </a:r>
            </a:p>
            <a:p>
              <a:pPr marL="474979" lvl="1" indent="-237490" algn="just">
                <a:lnSpc>
                  <a:spcPts val="3299"/>
                </a:lnSpc>
                <a:buFont typeface="Arial"/>
                <a:buChar char="•"/>
              </a:pPr>
              <a:r>
                <a:rPr lang="en-US" sz="2199">
                  <a:solidFill>
                    <a:srgbClr val="FFFFFF"/>
                  </a:solidFill>
                  <a:latin typeface="Fraunces"/>
                  <a:ea typeface="Fraunces"/>
                  <a:cs typeface="Fraunces"/>
                  <a:sym typeface="Fraunces"/>
                </a:rPr>
                <a:t>Mở rộng ra nhiều thị trường và lĩnh vực tài chính khác.</a:t>
              </a:r>
            </a:p>
          </p:txBody>
        </p:sp>
        <p:sp>
          <p:nvSpPr>
            <p:cNvPr id="23" name="TextBox 23"/>
            <p:cNvSpPr txBox="1"/>
            <p:nvPr/>
          </p:nvSpPr>
          <p:spPr>
            <a:xfrm>
              <a:off x="0" y="4987785"/>
              <a:ext cx="12048215" cy="448098"/>
            </a:xfrm>
            <a:prstGeom prst="rect">
              <a:avLst/>
            </a:prstGeom>
          </p:spPr>
          <p:txBody>
            <a:bodyPr lIns="0" tIns="0" rIns="0" bIns="0" rtlCol="0" anchor="t">
              <a:spAutoFit/>
            </a:bodyPr>
            <a:lstStyle/>
            <a:p>
              <a:pPr marL="0" lvl="0" indent="0" algn="l">
                <a:lnSpc>
                  <a:spcPts val="2749"/>
                </a:lnSpc>
              </a:pPr>
              <a:r>
                <a:rPr lang="en-US" sz="2199" b="1">
                  <a:solidFill>
                    <a:srgbClr val="FFFFFF"/>
                  </a:solidFill>
                  <a:latin typeface="Fraunces Bold"/>
                  <a:ea typeface="Fraunces Bold"/>
                  <a:cs typeface="Fraunces Bold"/>
                  <a:sym typeface="Fraunces Bold"/>
                </a:rPr>
                <a:t>Tiềm năng mở rộng trong tương lai</a:t>
              </a: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86411">
            <a:off x="-3736473" y="7527737"/>
            <a:ext cx="15613996" cy="4079156"/>
          </a:xfrm>
          <a:custGeom>
            <a:avLst/>
            <a:gdLst/>
            <a:ahLst/>
            <a:cxnLst/>
            <a:rect l="l" t="t" r="r" b="b"/>
            <a:pathLst>
              <a:path w="15613996" h="4079156">
                <a:moveTo>
                  <a:pt x="0" y="0"/>
                </a:moveTo>
                <a:lnTo>
                  <a:pt x="15613996" y="0"/>
                </a:lnTo>
                <a:lnTo>
                  <a:pt x="15613996" y="4079157"/>
                </a:lnTo>
                <a:lnTo>
                  <a:pt x="0" y="407915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833345" y="165157"/>
            <a:ext cx="12223109" cy="10651194"/>
            <a:chOff x="0" y="0"/>
            <a:chExt cx="9398000" cy="8189399"/>
          </a:xfrm>
        </p:grpSpPr>
        <p:sp>
          <p:nvSpPr>
            <p:cNvPr id="4" name="Freeform 4"/>
            <p:cNvSpPr/>
            <p:nvPr/>
          </p:nvSpPr>
          <p:spPr>
            <a:xfrm>
              <a:off x="0" y="0"/>
              <a:ext cx="9398000" cy="8189367"/>
            </a:xfrm>
            <a:custGeom>
              <a:avLst/>
              <a:gdLst/>
              <a:ahLst/>
              <a:cxnLst/>
              <a:rect l="l" t="t" r="r" b="b"/>
              <a:pathLst>
                <a:path w="9398000" h="8189367">
                  <a:moveTo>
                    <a:pt x="9398000" y="0"/>
                  </a:moveTo>
                  <a:lnTo>
                    <a:pt x="0" y="8189367"/>
                  </a:lnTo>
                  <a:lnTo>
                    <a:pt x="9398000" y="8189367"/>
                  </a:lnTo>
                  <a:lnTo>
                    <a:pt x="9398000" y="0"/>
                  </a:lnTo>
                  <a:close/>
                </a:path>
              </a:pathLst>
            </a:custGeom>
            <a:blipFill>
              <a:blip r:embed="rId4"/>
              <a:stretch>
                <a:fillRect l="-52391" t="-8257" b="-8257"/>
              </a:stretch>
            </a:blipFill>
          </p:spPr>
        </p:sp>
      </p:grpSp>
      <p:grpSp>
        <p:nvGrpSpPr>
          <p:cNvPr id="5" name="Group 5"/>
          <p:cNvGrpSpPr/>
          <p:nvPr/>
        </p:nvGrpSpPr>
        <p:grpSpPr>
          <a:xfrm>
            <a:off x="-3617754" y="8890732"/>
            <a:ext cx="12586192" cy="1396268"/>
            <a:chOff x="0" y="0"/>
            <a:chExt cx="1608325" cy="178422"/>
          </a:xfrm>
        </p:grpSpPr>
        <p:sp>
          <p:nvSpPr>
            <p:cNvPr id="6" name="Freeform 6"/>
            <p:cNvSpPr/>
            <p:nvPr/>
          </p:nvSpPr>
          <p:spPr>
            <a:xfrm>
              <a:off x="0" y="0"/>
              <a:ext cx="1608325" cy="178422"/>
            </a:xfrm>
            <a:custGeom>
              <a:avLst/>
              <a:gdLst/>
              <a:ahLst/>
              <a:cxnLst/>
              <a:rect l="l" t="t" r="r" b="b"/>
              <a:pathLst>
                <a:path w="1608325" h="178422">
                  <a:moveTo>
                    <a:pt x="203200" y="178422"/>
                  </a:moveTo>
                  <a:lnTo>
                    <a:pt x="1405125" y="178422"/>
                  </a:lnTo>
                  <a:lnTo>
                    <a:pt x="1608325" y="0"/>
                  </a:lnTo>
                  <a:lnTo>
                    <a:pt x="0" y="0"/>
                  </a:lnTo>
                  <a:lnTo>
                    <a:pt x="203200" y="178422"/>
                  </a:lnTo>
                  <a:close/>
                </a:path>
              </a:pathLst>
            </a:custGeom>
            <a:gradFill rotWithShape="1">
              <a:gsLst>
                <a:gs pos="0">
                  <a:srgbClr val="153953">
                    <a:alpha val="100000"/>
                  </a:srgbClr>
                </a:gs>
                <a:gs pos="100000">
                  <a:srgbClr val="065D9B">
                    <a:alpha val="100000"/>
                  </a:srgbClr>
                </a:gs>
              </a:gsLst>
              <a:lin ang="0"/>
            </a:gradFill>
          </p:spPr>
        </p:sp>
        <p:sp>
          <p:nvSpPr>
            <p:cNvPr id="7" name="TextBox 7"/>
            <p:cNvSpPr txBox="1"/>
            <p:nvPr/>
          </p:nvSpPr>
          <p:spPr>
            <a:xfrm>
              <a:off x="127000" y="-38100"/>
              <a:ext cx="1354325" cy="21652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8100000">
            <a:off x="14876196" y="-4778665"/>
            <a:ext cx="4584947" cy="9887645"/>
            <a:chOff x="0" y="0"/>
            <a:chExt cx="1207558" cy="2604153"/>
          </a:xfrm>
        </p:grpSpPr>
        <p:sp>
          <p:nvSpPr>
            <p:cNvPr id="9" name="Freeform 9"/>
            <p:cNvSpPr/>
            <p:nvPr/>
          </p:nvSpPr>
          <p:spPr>
            <a:xfrm>
              <a:off x="0" y="0"/>
              <a:ext cx="1207558" cy="2604153"/>
            </a:xfrm>
            <a:custGeom>
              <a:avLst/>
              <a:gdLst/>
              <a:ahLst/>
              <a:cxnLst/>
              <a:rect l="l" t="t" r="r" b="b"/>
              <a:pathLst>
                <a:path w="1207558" h="2604153">
                  <a:moveTo>
                    <a:pt x="0" y="0"/>
                  </a:moveTo>
                  <a:lnTo>
                    <a:pt x="1207558" y="0"/>
                  </a:lnTo>
                  <a:lnTo>
                    <a:pt x="1207558" y="2604153"/>
                  </a:lnTo>
                  <a:lnTo>
                    <a:pt x="0" y="2604153"/>
                  </a:lnTo>
                  <a:close/>
                </a:path>
              </a:pathLst>
            </a:custGeom>
            <a:gradFill rotWithShape="1">
              <a:gsLst>
                <a:gs pos="0">
                  <a:srgbClr val="0B5285">
                    <a:alpha val="100000"/>
                  </a:srgbClr>
                </a:gs>
                <a:gs pos="50000">
                  <a:srgbClr val="0B5285">
                    <a:alpha val="71000"/>
                  </a:srgbClr>
                </a:gs>
                <a:gs pos="100000">
                  <a:srgbClr val="0B51AE">
                    <a:alpha val="0"/>
                  </a:srgbClr>
                </a:gs>
              </a:gsLst>
              <a:lin ang="5400000"/>
            </a:gradFill>
          </p:spPr>
        </p:sp>
        <p:sp>
          <p:nvSpPr>
            <p:cNvPr id="10" name="TextBox 10"/>
            <p:cNvSpPr txBox="1"/>
            <p:nvPr/>
          </p:nvSpPr>
          <p:spPr>
            <a:xfrm>
              <a:off x="0" y="-38100"/>
              <a:ext cx="1207558" cy="264225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8100000">
            <a:off x="7948198" y="7292071"/>
            <a:ext cx="4584947" cy="9887645"/>
            <a:chOff x="0" y="0"/>
            <a:chExt cx="1207558" cy="2604153"/>
          </a:xfrm>
        </p:grpSpPr>
        <p:sp>
          <p:nvSpPr>
            <p:cNvPr id="12" name="Freeform 12"/>
            <p:cNvSpPr/>
            <p:nvPr/>
          </p:nvSpPr>
          <p:spPr>
            <a:xfrm>
              <a:off x="0" y="0"/>
              <a:ext cx="1207558" cy="2604153"/>
            </a:xfrm>
            <a:custGeom>
              <a:avLst/>
              <a:gdLst/>
              <a:ahLst/>
              <a:cxnLst/>
              <a:rect l="l" t="t" r="r" b="b"/>
              <a:pathLst>
                <a:path w="1207558" h="2604153">
                  <a:moveTo>
                    <a:pt x="0" y="0"/>
                  </a:moveTo>
                  <a:lnTo>
                    <a:pt x="1207558" y="0"/>
                  </a:lnTo>
                  <a:lnTo>
                    <a:pt x="1207558" y="2604153"/>
                  </a:lnTo>
                  <a:lnTo>
                    <a:pt x="0" y="2604153"/>
                  </a:lnTo>
                  <a:close/>
                </a:path>
              </a:pathLst>
            </a:custGeom>
            <a:gradFill rotWithShape="1">
              <a:gsLst>
                <a:gs pos="0">
                  <a:srgbClr val="0B5285">
                    <a:alpha val="100000"/>
                  </a:srgbClr>
                </a:gs>
                <a:gs pos="50000">
                  <a:srgbClr val="0B5285">
                    <a:alpha val="71000"/>
                  </a:srgbClr>
                </a:gs>
                <a:gs pos="100000">
                  <a:srgbClr val="0B51AE">
                    <a:alpha val="0"/>
                  </a:srgbClr>
                </a:gs>
              </a:gsLst>
              <a:lin ang="5400000"/>
            </a:gradFill>
          </p:spPr>
        </p:sp>
        <p:sp>
          <p:nvSpPr>
            <p:cNvPr id="13" name="TextBox 13"/>
            <p:cNvSpPr txBox="1"/>
            <p:nvPr/>
          </p:nvSpPr>
          <p:spPr>
            <a:xfrm>
              <a:off x="0" y="-38100"/>
              <a:ext cx="1207558" cy="264225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8100000">
            <a:off x="17477136" y="-2589616"/>
            <a:ext cx="3158636" cy="6487180"/>
            <a:chOff x="0" y="0"/>
            <a:chExt cx="831904" cy="1708558"/>
          </a:xfrm>
        </p:grpSpPr>
        <p:sp>
          <p:nvSpPr>
            <p:cNvPr id="15" name="Freeform 15"/>
            <p:cNvSpPr/>
            <p:nvPr/>
          </p:nvSpPr>
          <p:spPr>
            <a:xfrm>
              <a:off x="0" y="0"/>
              <a:ext cx="831904" cy="1708558"/>
            </a:xfrm>
            <a:custGeom>
              <a:avLst/>
              <a:gdLst/>
              <a:ahLst/>
              <a:cxnLst/>
              <a:rect l="l" t="t" r="r" b="b"/>
              <a:pathLst>
                <a:path w="831904" h="1708558">
                  <a:moveTo>
                    <a:pt x="0" y="0"/>
                  </a:moveTo>
                  <a:lnTo>
                    <a:pt x="831904" y="0"/>
                  </a:lnTo>
                  <a:lnTo>
                    <a:pt x="831904" y="1708558"/>
                  </a:lnTo>
                  <a:lnTo>
                    <a:pt x="0" y="1708558"/>
                  </a:lnTo>
                  <a:close/>
                </a:path>
              </a:pathLst>
            </a:custGeom>
            <a:gradFill rotWithShape="1">
              <a:gsLst>
                <a:gs pos="0">
                  <a:srgbClr val="FFFFFF">
                    <a:alpha val="100000"/>
                  </a:srgbClr>
                </a:gs>
                <a:gs pos="50000">
                  <a:srgbClr val="FFFFFF">
                    <a:alpha val="71000"/>
                  </a:srgbClr>
                </a:gs>
                <a:gs pos="100000">
                  <a:srgbClr val="0B51AE">
                    <a:alpha val="0"/>
                  </a:srgbClr>
                </a:gs>
              </a:gsLst>
              <a:lin ang="5400000"/>
            </a:gradFill>
          </p:spPr>
        </p:sp>
        <p:sp>
          <p:nvSpPr>
            <p:cNvPr id="16" name="TextBox 16"/>
            <p:cNvSpPr txBox="1"/>
            <p:nvPr/>
          </p:nvSpPr>
          <p:spPr>
            <a:xfrm>
              <a:off x="0" y="-38100"/>
              <a:ext cx="831904" cy="1746658"/>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8287351">
            <a:off x="5446030" y="8741331"/>
            <a:ext cx="4645285" cy="5898577"/>
            <a:chOff x="0" y="0"/>
            <a:chExt cx="1223450" cy="1553535"/>
          </a:xfrm>
        </p:grpSpPr>
        <p:sp>
          <p:nvSpPr>
            <p:cNvPr id="18" name="Freeform 18"/>
            <p:cNvSpPr/>
            <p:nvPr/>
          </p:nvSpPr>
          <p:spPr>
            <a:xfrm>
              <a:off x="0" y="0"/>
              <a:ext cx="1223450" cy="1553535"/>
            </a:xfrm>
            <a:custGeom>
              <a:avLst/>
              <a:gdLst/>
              <a:ahLst/>
              <a:cxnLst/>
              <a:rect l="l" t="t" r="r" b="b"/>
              <a:pathLst>
                <a:path w="1223450" h="1553535">
                  <a:moveTo>
                    <a:pt x="0" y="0"/>
                  </a:moveTo>
                  <a:lnTo>
                    <a:pt x="1223450" y="0"/>
                  </a:lnTo>
                  <a:lnTo>
                    <a:pt x="1223450" y="1553535"/>
                  </a:lnTo>
                  <a:lnTo>
                    <a:pt x="0" y="1553535"/>
                  </a:lnTo>
                  <a:close/>
                </a:path>
              </a:pathLst>
            </a:custGeom>
            <a:gradFill rotWithShape="1">
              <a:gsLst>
                <a:gs pos="0">
                  <a:srgbClr val="FFFFFF">
                    <a:alpha val="100000"/>
                  </a:srgbClr>
                </a:gs>
                <a:gs pos="50000">
                  <a:srgbClr val="FFFFFF">
                    <a:alpha val="71000"/>
                  </a:srgbClr>
                </a:gs>
                <a:gs pos="100000">
                  <a:srgbClr val="0B51AE">
                    <a:alpha val="0"/>
                  </a:srgbClr>
                </a:gs>
              </a:gsLst>
              <a:lin ang="5400000"/>
            </a:gradFill>
          </p:spPr>
        </p:sp>
        <p:sp>
          <p:nvSpPr>
            <p:cNvPr id="19" name="TextBox 19"/>
            <p:cNvSpPr txBox="1"/>
            <p:nvPr/>
          </p:nvSpPr>
          <p:spPr>
            <a:xfrm>
              <a:off x="0" y="-38100"/>
              <a:ext cx="1223450" cy="159163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3556140" y="2122829"/>
            <a:ext cx="2595839" cy="2592594"/>
          </a:xfrm>
          <a:custGeom>
            <a:avLst/>
            <a:gdLst/>
            <a:ahLst/>
            <a:cxnLst/>
            <a:rect l="l" t="t" r="r" b="b"/>
            <a:pathLst>
              <a:path w="2595839" h="2592594">
                <a:moveTo>
                  <a:pt x="0" y="0"/>
                </a:moveTo>
                <a:lnTo>
                  <a:pt x="2595839" y="0"/>
                </a:lnTo>
                <a:lnTo>
                  <a:pt x="2595839" y="2592594"/>
                </a:lnTo>
                <a:lnTo>
                  <a:pt x="0" y="2592594"/>
                </a:lnTo>
                <a:lnTo>
                  <a:pt x="0" y="0"/>
                </a:lnTo>
                <a:close/>
              </a:path>
            </a:pathLst>
          </a:custGeom>
          <a:blipFill>
            <a:blip r:embed="rId5"/>
            <a:stretch>
              <a:fillRect/>
            </a:stretch>
          </a:blipFill>
        </p:spPr>
      </p:sp>
      <p:sp>
        <p:nvSpPr>
          <p:cNvPr id="21" name="Freeform 21"/>
          <p:cNvSpPr/>
          <p:nvPr/>
        </p:nvSpPr>
        <p:spPr>
          <a:xfrm>
            <a:off x="8188822" y="4715423"/>
            <a:ext cx="2595839" cy="2592594"/>
          </a:xfrm>
          <a:custGeom>
            <a:avLst/>
            <a:gdLst/>
            <a:ahLst/>
            <a:cxnLst/>
            <a:rect l="l" t="t" r="r" b="b"/>
            <a:pathLst>
              <a:path w="2595839" h="2592594">
                <a:moveTo>
                  <a:pt x="0" y="0"/>
                </a:moveTo>
                <a:lnTo>
                  <a:pt x="2595839" y="0"/>
                </a:lnTo>
                <a:lnTo>
                  <a:pt x="2595839" y="2592594"/>
                </a:lnTo>
                <a:lnTo>
                  <a:pt x="0" y="2592594"/>
                </a:lnTo>
                <a:lnTo>
                  <a:pt x="0" y="0"/>
                </a:lnTo>
                <a:close/>
              </a:path>
            </a:pathLst>
          </a:custGeom>
          <a:blipFill>
            <a:blip r:embed="rId5"/>
            <a:stretch>
              <a:fillRect/>
            </a:stretch>
          </a:blipFill>
        </p:spPr>
      </p:sp>
      <p:sp>
        <p:nvSpPr>
          <p:cNvPr id="22" name="Freeform 22"/>
          <p:cNvSpPr/>
          <p:nvPr/>
        </p:nvSpPr>
        <p:spPr>
          <a:xfrm>
            <a:off x="6855407" y="7594435"/>
            <a:ext cx="2595839" cy="2592594"/>
          </a:xfrm>
          <a:custGeom>
            <a:avLst/>
            <a:gdLst/>
            <a:ahLst/>
            <a:cxnLst/>
            <a:rect l="l" t="t" r="r" b="b"/>
            <a:pathLst>
              <a:path w="2595839" h="2592594">
                <a:moveTo>
                  <a:pt x="0" y="0"/>
                </a:moveTo>
                <a:lnTo>
                  <a:pt x="2595838" y="0"/>
                </a:lnTo>
                <a:lnTo>
                  <a:pt x="2595838" y="2592594"/>
                </a:lnTo>
                <a:lnTo>
                  <a:pt x="0" y="2592594"/>
                </a:lnTo>
                <a:lnTo>
                  <a:pt x="0" y="0"/>
                </a:lnTo>
                <a:close/>
              </a:path>
            </a:pathLst>
          </a:custGeom>
          <a:blipFill>
            <a:blip r:embed="rId5"/>
            <a:stretch>
              <a:fillRect/>
            </a:stretch>
          </a:blipFill>
        </p:spPr>
      </p:sp>
      <p:sp>
        <p:nvSpPr>
          <p:cNvPr id="23" name="Freeform 23"/>
          <p:cNvSpPr/>
          <p:nvPr/>
        </p:nvSpPr>
        <p:spPr>
          <a:xfrm rot="2700000">
            <a:off x="6622984" y="-253029"/>
            <a:ext cx="3145057" cy="1678674"/>
          </a:xfrm>
          <a:custGeom>
            <a:avLst/>
            <a:gdLst/>
            <a:ahLst/>
            <a:cxnLst/>
            <a:rect l="l" t="t" r="r" b="b"/>
            <a:pathLst>
              <a:path w="3145057" h="1678674">
                <a:moveTo>
                  <a:pt x="0" y="0"/>
                </a:moveTo>
                <a:lnTo>
                  <a:pt x="3145057" y="0"/>
                </a:lnTo>
                <a:lnTo>
                  <a:pt x="3145057" y="1678674"/>
                </a:lnTo>
                <a:lnTo>
                  <a:pt x="0" y="1678674"/>
                </a:lnTo>
                <a:lnTo>
                  <a:pt x="0" y="0"/>
                </a:lnTo>
                <a:close/>
              </a:path>
            </a:pathLst>
          </a:custGeom>
          <a:blipFill>
            <a:blip r:embed="rId6">
              <a:alphaModFix amt="2000"/>
              <a:extLst>
                <a:ext uri="{96DAC541-7B7A-43D3-8B79-37D633B846F1}">
                  <asvg:svgBlip xmlns:asvg="http://schemas.microsoft.com/office/drawing/2016/SVG/main" r:embed="rId7"/>
                </a:ext>
              </a:extLst>
            </a:blip>
            <a:stretch>
              <a:fillRect/>
            </a:stretch>
          </a:blipFill>
        </p:spPr>
      </p:sp>
      <p:grpSp>
        <p:nvGrpSpPr>
          <p:cNvPr id="24" name="Group 24"/>
          <p:cNvGrpSpPr/>
          <p:nvPr/>
        </p:nvGrpSpPr>
        <p:grpSpPr>
          <a:xfrm>
            <a:off x="365566" y="0"/>
            <a:ext cx="1803766" cy="1803766"/>
            <a:chOff x="0" y="0"/>
            <a:chExt cx="2405021" cy="2405021"/>
          </a:xfrm>
        </p:grpSpPr>
        <p:sp>
          <p:nvSpPr>
            <p:cNvPr id="25" name="Freeform 25"/>
            <p:cNvSpPr/>
            <p:nvPr/>
          </p:nvSpPr>
          <p:spPr>
            <a:xfrm rot="2700000">
              <a:off x="377941" y="326474"/>
              <a:ext cx="1649140" cy="1752074"/>
            </a:xfrm>
            <a:custGeom>
              <a:avLst/>
              <a:gdLst/>
              <a:ahLst/>
              <a:cxnLst/>
              <a:rect l="l" t="t" r="r" b="b"/>
              <a:pathLst>
                <a:path w="1649140" h="1752074">
                  <a:moveTo>
                    <a:pt x="0" y="0"/>
                  </a:moveTo>
                  <a:lnTo>
                    <a:pt x="1649139" y="0"/>
                  </a:lnTo>
                  <a:lnTo>
                    <a:pt x="1649139" y="1752074"/>
                  </a:lnTo>
                  <a:lnTo>
                    <a:pt x="0" y="17520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6" name="Group 26"/>
            <p:cNvGrpSpPr/>
            <p:nvPr/>
          </p:nvGrpSpPr>
          <p:grpSpPr>
            <a:xfrm rot="5400000">
              <a:off x="874225" y="251443"/>
              <a:ext cx="608113" cy="1217076"/>
              <a:chOff x="0" y="0"/>
              <a:chExt cx="3364904" cy="6734511"/>
            </a:xfrm>
          </p:grpSpPr>
          <p:sp>
            <p:nvSpPr>
              <p:cNvPr id="27" name="Freeform 27"/>
              <p:cNvSpPr/>
              <p:nvPr/>
            </p:nvSpPr>
            <p:spPr>
              <a:xfrm rot="-5336801">
                <a:off x="-1687476" y="1650895"/>
                <a:ext cx="6767543" cy="3460427"/>
              </a:xfrm>
              <a:custGeom>
                <a:avLst/>
                <a:gdLst/>
                <a:ahLst/>
                <a:cxnLst/>
                <a:rect l="l" t="t" r="r" b="b"/>
                <a:pathLst>
                  <a:path w="6767543" h="3460427">
                    <a:moveTo>
                      <a:pt x="3339000" y="34193"/>
                    </a:moveTo>
                    <a:cubicBezTo>
                      <a:pt x="1479242" y="68386"/>
                      <a:pt x="0" y="1601969"/>
                      <a:pt x="34169" y="3460427"/>
                    </a:cubicBezTo>
                    <a:lnTo>
                      <a:pt x="6767543" y="3336629"/>
                    </a:lnTo>
                    <a:cubicBezTo>
                      <a:pt x="6733373" y="1478170"/>
                      <a:pt x="5198758" y="0"/>
                      <a:pt x="3339000" y="34193"/>
                    </a:cubicBezTo>
                    <a:close/>
                  </a:path>
                </a:pathLst>
              </a:custGeom>
              <a:blipFill>
                <a:blip r:embed="rId10"/>
                <a:stretch>
                  <a:fillRect l="-5790" t="-16217" b="-22120"/>
                </a:stretch>
              </a:blipFill>
            </p:spPr>
          </p:sp>
        </p:grpSp>
        <p:grpSp>
          <p:nvGrpSpPr>
            <p:cNvPr id="28" name="Group 28"/>
            <p:cNvGrpSpPr/>
            <p:nvPr/>
          </p:nvGrpSpPr>
          <p:grpSpPr>
            <a:xfrm rot="-5400000">
              <a:off x="874225" y="853869"/>
              <a:ext cx="608113" cy="1217076"/>
              <a:chOff x="0" y="0"/>
              <a:chExt cx="3364904" cy="6734511"/>
            </a:xfrm>
          </p:grpSpPr>
          <p:sp>
            <p:nvSpPr>
              <p:cNvPr id="29" name="Freeform 29"/>
              <p:cNvSpPr/>
              <p:nvPr/>
            </p:nvSpPr>
            <p:spPr>
              <a:xfrm rot="5326268" flipH="1">
                <a:off x="-1720111" y="1612977"/>
                <a:ext cx="6772826" cy="3476235"/>
              </a:xfrm>
              <a:custGeom>
                <a:avLst/>
                <a:gdLst/>
                <a:ahLst/>
                <a:cxnLst/>
                <a:rect l="l" t="t" r="r" b="b"/>
                <a:pathLst>
                  <a:path w="6772826" h="3476235">
                    <a:moveTo>
                      <a:pt x="3438645" y="3436344"/>
                    </a:moveTo>
                    <a:cubicBezTo>
                      <a:pt x="1579001" y="3476235"/>
                      <a:pt x="39863" y="2002773"/>
                      <a:pt x="0" y="144428"/>
                    </a:cubicBezTo>
                    <a:lnTo>
                      <a:pt x="6732962" y="0"/>
                    </a:lnTo>
                    <a:cubicBezTo>
                      <a:pt x="6772825" y="1858345"/>
                      <a:pt x="5298289" y="3396452"/>
                      <a:pt x="3438645" y="3436344"/>
                    </a:cubicBezTo>
                    <a:close/>
                  </a:path>
                </a:pathLst>
              </a:custGeom>
              <a:blipFill>
                <a:blip r:embed="rId11"/>
                <a:stretch>
                  <a:fillRect l="-6310" t="-3319" r="-7532" b="-30915"/>
                </a:stretch>
              </a:blipFill>
            </p:spPr>
          </p:sp>
        </p:grpSp>
        <p:sp>
          <p:nvSpPr>
            <p:cNvPr id="30" name="Freeform 30"/>
            <p:cNvSpPr/>
            <p:nvPr/>
          </p:nvSpPr>
          <p:spPr>
            <a:xfrm rot="1953019">
              <a:off x="709316" y="666070"/>
              <a:ext cx="868181" cy="902006"/>
            </a:xfrm>
            <a:custGeom>
              <a:avLst/>
              <a:gdLst/>
              <a:ahLst/>
              <a:cxnLst/>
              <a:rect l="l" t="t" r="r" b="b"/>
              <a:pathLst>
                <a:path w="868181" h="902006">
                  <a:moveTo>
                    <a:pt x="0" y="0"/>
                  </a:moveTo>
                  <a:lnTo>
                    <a:pt x="868181" y="0"/>
                  </a:lnTo>
                  <a:lnTo>
                    <a:pt x="868181" y="902006"/>
                  </a:lnTo>
                  <a:lnTo>
                    <a:pt x="0" y="9020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31" name="Freeform 31"/>
          <p:cNvSpPr/>
          <p:nvPr/>
        </p:nvSpPr>
        <p:spPr>
          <a:xfrm>
            <a:off x="2169332" y="256600"/>
            <a:ext cx="1290566" cy="1290566"/>
          </a:xfrm>
          <a:custGeom>
            <a:avLst/>
            <a:gdLst/>
            <a:ahLst/>
            <a:cxnLst/>
            <a:rect l="l" t="t" r="r" b="b"/>
            <a:pathLst>
              <a:path w="1290566" h="1290566">
                <a:moveTo>
                  <a:pt x="0" y="0"/>
                </a:moveTo>
                <a:lnTo>
                  <a:pt x="1290565" y="0"/>
                </a:lnTo>
                <a:lnTo>
                  <a:pt x="1290565" y="1290566"/>
                </a:lnTo>
                <a:lnTo>
                  <a:pt x="0" y="1290566"/>
                </a:lnTo>
                <a:lnTo>
                  <a:pt x="0" y="0"/>
                </a:lnTo>
                <a:close/>
              </a:path>
            </a:pathLst>
          </a:custGeom>
          <a:blipFill>
            <a:blip r:embed="rId14"/>
            <a:stretch>
              <a:fillRect/>
            </a:stretch>
          </a:blipFill>
        </p:spPr>
      </p:sp>
      <p:sp>
        <p:nvSpPr>
          <p:cNvPr id="32" name="TextBox 32"/>
          <p:cNvSpPr txBox="1"/>
          <p:nvPr/>
        </p:nvSpPr>
        <p:spPr>
          <a:xfrm>
            <a:off x="1028700" y="3911885"/>
            <a:ext cx="11023136" cy="981075"/>
          </a:xfrm>
          <a:prstGeom prst="rect">
            <a:avLst/>
          </a:prstGeom>
        </p:spPr>
        <p:txBody>
          <a:bodyPr lIns="0" tIns="0" rIns="0" bIns="0" rtlCol="0" anchor="t">
            <a:spAutoFit/>
          </a:bodyPr>
          <a:lstStyle/>
          <a:p>
            <a:pPr algn="just">
              <a:lnSpc>
                <a:spcPts val="8249"/>
              </a:lnSpc>
            </a:pPr>
            <a:r>
              <a:rPr lang="en-US" sz="5499" b="1">
                <a:solidFill>
                  <a:srgbClr val="16599D"/>
                </a:solidFill>
                <a:latin typeface="Fraunces Bold"/>
                <a:ea typeface="Fraunces Bold"/>
                <a:cs typeface="Fraunces Bold"/>
                <a:sym typeface="Fraunces Bold"/>
              </a:rPr>
              <a:t>THANK YOU FOR WATCHING!</a:t>
            </a:r>
          </a:p>
        </p:txBody>
      </p:sp>
    </p:spTree>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100000">
            <a:off x="8515005" y="-553860"/>
            <a:ext cx="5359870" cy="2511321"/>
            <a:chOff x="0" y="0"/>
            <a:chExt cx="1597103" cy="748309"/>
          </a:xfrm>
        </p:grpSpPr>
        <p:sp>
          <p:nvSpPr>
            <p:cNvPr id="3" name="Freeform 3"/>
            <p:cNvSpPr/>
            <p:nvPr/>
          </p:nvSpPr>
          <p:spPr>
            <a:xfrm>
              <a:off x="0" y="0"/>
              <a:ext cx="1597103" cy="748309"/>
            </a:xfrm>
            <a:custGeom>
              <a:avLst/>
              <a:gdLst/>
              <a:ahLst/>
              <a:cxnLst/>
              <a:rect l="l" t="t" r="r" b="b"/>
              <a:pathLst>
                <a:path w="1597103" h="748309">
                  <a:moveTo>
                    <a:pt x="0" y="0"/>
                  </a:moveTo>
                  <a:lnTo>
                    <a:pt x="1597103" y="0"/>
                  </a:lnTo>
                  <a:lnTo>
                    <a:pt x="1597103" y="748309"/>
                  </a:lnTo>
                  <a:lnTo>
                    <a:pt x="0" y="748309"/>
                  </a:lnTo>
                  <a:close/>
                </a:path>
              </a:pathLst>
            </a:custGeom>
            <a:solidFill>
              <a:srgbClr val="0F4984"/>
            </a:solidFill>
          </p:spPr>
        </p:sp>
        <p:sp>
          <p:nvSpPr>
            <p:cNvPr id="4" name="TextBox 4"/>
            <p:cNvSpPr txBox="1"/>
            <p:nvPr/>
          </p:nvSpPr>
          <p:spPr>
            <a:xfrm>
              <a:off x="0" y="-38100"/>
              <a:ext cx="1597103" cy="78640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8100000">
            <a:off x="10669360" y="993471"/>
            <a:ext cx="10132302" cy="2304198"/>
            <a:chOff x="0" y="0"/>
            <a:chExt cx="3019165" cy="686592"/>
          </a:xfrm>
        </p:grpSpPr>
        <p:sp>
          <p:nvSpPr>
            <p:cNvPr id="6" name="Freeform 6"/>
            <p:cNvSpPr/>
            <p:nvPr/>
          </p:nvSpPr>
          <p:spPr>
            <a:xfrm>
              <a:off x="0" y="0"/>
              <a:ext cx="3019165" cy="686592"/>
            </a:xfrm>
            <a:custGeom>
              <a:avLst/>
              <a:gdLst/>
              <a:ahLst/>
              <a:cxnLst/>
              <a:rect l="l" t="t" r="r" b="b"/>
              <a:pathLst>
                <a:path w="3019165" h="686592">
                  <a:moveTo>
                    <a:pt x="0" y="0"/>
                  </a:moveTo>
                  <a:lnTo>
                    <a:pt x="3019165" y="0"/>
                  </a:lnTo>
                  <a:lnTo>
                    <a:pt x="3019165" y="686592"/>
                  </a:lnTo>
                  <a:lnTo>
                    <a:pt x="0" y="686592"/>
                  </a:lnTo>
                  <a:close/>
                </a:path>
              </a:pathLst>
            </a:custGeom>
            <a:solidFill>
              <a:srgbClr val="16599D"/>
            </a:solidFill>
          </p:spPr>
        </p:sp>
        <p:sp>
          <p:nvSpPr>
            <p:cNvPr id="7" name="TextBox 7"/>
            <p:cNvSpPr txBox="1"/>
            <p:nvPr/>
          </p:nvSpPr>
          <p:spPr>
            <a:xfrm>
              <a:off x="0" y="-38100"/>
              <a:ext cx="3019165" cy="72469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8100000">
            <a:off x="15049711" y="-350832"/>
            <a:ext cx="5000402" cy="2304198"/>
            <a:chOff x="0" y="0"/>
            <a:chExt cx="1489991" cy="686592"/>
          </a:xfrm>
        </p:grpSpPr>
        <p:sp>
          <p:nvSpPr>
            <p:cNvPr id="9" name="Freeform 9"/>
            <p:cNvSpPr/>
            <p:nvPr/>
          </p:nvSpPr>
          <p:spPr>
            <a:xfrm>
              <a:off x="0" y="0"/>
              <a:ext cx="1489991" cy="686592"/>
            </a:xfrm>
            <a:custGeom>
              <a:avLst/>
              <a:gdLst/>
              <a:ahLst/>
              <a:cxnLst/>
              <a:rect l="l" t="t" r="r" b="b"/>
              <a:pathLst>
                <a:path w="1489991" h="686592">
                  <a:moveTo>
                    <a:pt x="0" y="0"/>
                  </a:moveTo>
                  <a:lnTo>
                    <a:pt x="1489991" y="0"/>
                  </a:lnTo>
                  <a:lnTo>
                    <a:pt x="1489991" y="686592"/>
                  </a:lnTo>
                  <a:lnTo>
                    <a:pt x="0" y="686592"/>
                  </a:lnTo>
                  <a:close/>
                </a:path>
              </a:pathLst>
            </a:custGeom>
            <a:solidFill>
              <a:srgbClr val="2978C8"/>
            </a:solidFill>
          </p:spPr>
        </p:sp>
        <p:sp>
          <p:nvSpPr>
            <p:cNvPr id="10" name="TextBox 10"/>
            <p:cNvSpPr txBox="1"/>
            <p:nvPr/>
          </p:nvSpPr>
          <p:spPr>
            <a:xfrm>
              <a:off x="0" y="-38100"/>
              <a:ext cx="1489991" cy="72469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700" y="-2781487"/>
            <a:ext cx="18869637" cy="4315108"/>
            <a:chOff x="0" y="0"/>
            <a:chExt cx="4969781" cy="1136489"/>
          </a:xfrm>
        </p:grpSpPr>
        <p:sp>
          <p:nvSpPr>
            <p:cNvPr id="12" name="Freeform 12"/>
            <p:cNvSpPr/>
            <p:nvPr/>
          </p:nvSpPr>
          <p:spPr>
            <a:xfrm>
              <a:off x="0" y="0"/>
              <a:ext cx="4969781" cy="1136489"/>
            </a:xfrm>
            <a:custGeom>
              <a:avLst/>
              <a:gdLst/>
              <a:ahLst/>
              <a:cxnLst/>
              <a:rect l="l" t="t" r="r" b="b"/>
              <a:pathLst>
                <a:path w="4969781" h="1136489">
                  <a:moveTo>
                    <a:pt x="0" y="0"/>
                  </a:moveTo>
                  <a:lnTo>
                    <a:pt x="4969781" y="0"/>
                  </a:lnTo>
                  <a:lnTo>
                    <a:pt x="4969781" y="1136489"/>
                  </a:lnTo>
                  <a:lnTo>
                    <a:pt x="0" y="1136489"/>
                  </a:lnTo>
                  <a:close/>
                </a:path>
              </a:pathLst>
            </a:custGeom>
            <a:gradFill rotWithShape="1">
              <a:gsLst>
                <a:gs pos="0">
                  <a:srgbClr val="366980">
                    <a:alpha val="100000"/>
                  </a:srgbClr>
                </a:gs>
                <a:gs pos="100000">
                  <a:srgbClr val="0B51AE">
                    <a:alpha val="0"/>
                  </a:srgbClr>
                </a:gs>
              </a:gsLst>
              <a:lin ang="5400000"/>
            </a:gradFill>
          </p:spPr>
        </p:sp>
        <p:sp>
          <p:nvSpPr>
            <p:cNvPr id="13" name="TextBox 13"/>
            <p:cNvSpPr txBox="1"/>
            <p:nvPr/>
          </p:nvSpPr>
          <p:spPr>
            <a:xfrm>
              <a:off x="0" y="-38100"/>
              <a:ext cx="4969781" cy="1174589"/>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5831696" y="0"/>
            <a:ext cx="12456304" cy="3465390"/>
            <a:chOff x="0" y="0"/>
            <a:chExt cx="10850664" cy="3018695"/>
          </a:xfrm>
        </p:grpSpPr>
        <p:sp>
          <p:nvSpPr>
            <p:cNvPr id="15" name="Freeform 15"/>
            <p:cNvSpPr/>
            <p:nvPr/>
          </p:nvSpPr>
          <p:spPr>
            <a:xfrm>
              <a:off x="0" y="0"/>
              <a:ext cx="10850665" cy="3018695"/>
            </a:xfrm>
            <a:custGeom>
              <a:avLst/>
              <a:gdLst/>
              <a:ahLst/>
              <a:cxnLst/>
              <a:rect l="l" t="t" r="r" b="b"/>
              <a:pathLst>
                <a:path w="10850665" h="3018695">
                  <a:moveTo>
                    <a:pt x="0" y="0"/>
                  </a:moveTo>
                  <a:lnTo>
                    <a:pt x="10850665" y="0"/>
                  </a:lnTo>
                  <a:lnTo>
                    <a:pt x="10850665" y="3018695"/>
                  </a:lnTo>
                  <a:lnTo>
                    <a:pt x="0" y="3018695"/>
                  </a:lnTo>
                  <a:close/>
                </a:path>
              </a:pathLst>
            </a:custGeom>
            <a:solidFill>
              <a:srgbClr val="33619E"/>
            </a:solidFill>
          </p:spPr>
        </p:sp>
      </p:grpSp>
      <p:grpSp>
        <p:nvGrpSpPr>
          <p:cNvPr id="16" name="Group 16"/>
          <p:cNvGrpSpPr/>
          <p:nvPr/>
        </p:nvGrpSpPr>
        <p:grpSpPr>
          <a:xfrm>
            <a:off x="0" y="0"/>
            <a:ext cx="5831696" cy="10287000"/>
            <a:chOff x="0" y="0"/>
            <a:chExt cx="812800" cy="1433764"/>
          </a:xfrm>
        </p:grpSpPr>
        <p:sp>
          <p:nvSpPr>
            <p:cNvPr id="17" name="Freeform 17"/>
            <p:cNvSpPr/>
            <p:nvPr/>
          </p:nvSpPr>
          <p:spPr>
            <a:xfrm>
              <a:off x="0" y="0"/>
              <a:ext cx="812800" cy="1433764"/>
            </a:xfrm>
            <a:custGeom>
              <a:avLst/>
              <a:gdLst/>
              <a:ahLst/>
              <a:cxnLst/>
              <a:rect l="l" t="t" r="r" b="b"/>
              <a:pathLst>
                <a:path w="812800" h="1433764">
                  <a:moveTo>
                    <a:pt x="0" y="0"/>
                  </a:moveTo>
                  <a:lnTo>
                    <a:pt x="812800" y="0"/>
                  </a:lnTo>
                  <a:lnTo>
                    <a:pt x="812800" y="1433764"/>
                  </a:lnTo>
                  <a:lnTo>
                    <a:pt x="0" y="1433764"/>
                  </a:lnTo>
                  <a:close/>
                </a:path>
              </a:pathLst>
            </a:custGeom>
            <a:blipFill>
              <a:blip r:embed="rId2"/>
              <a:stretch>
                <a:fillRect l="-38199" r="-38199"/>
              </a:stretch>
            </a:blipFill>
          </p:spPr>
        </p:sp>
      </p:grpSp>
      <p:sp>
        <p:nvSpPr>
          <p:cNvPr id="18" name="TextBox 18"/>
          <p:cNvSpPr txBox="1"/>
          <p:nvPr/>
        </p:nvSpPr>
        <p:spPr>
          <a:xfrm>
            <a:off x="6627004" y="759028"/>
            <a:ext cx="10922909" cy="2152650"/>
          </a:xfrm>
          <a:prstGeom prst="rect">
            <a:avLst/>
          </a:prstGeom>
        </p:spPr>
        <p:txBody>
          <a:bodyPr lIns="0" tIns="0" rIns="0" bIns="0" rtlCol="0" anchor="t">
            <a:spAutoFit/>
          </a:bodyPr>
          <a:lstStyle/>
          <a:p>
            <a:pPr marL="0" lvl="0" indent="0" algn="l">
              <a:lnSpc>
                <a:spcPts val="8519"/>
              </a:lnSpc>
            </a:pPr>
            <a:r>
              <a:rPr lang="en-US" sz="7099" b="1" dirty="0">
                <a:solidFill>
                  <a:srgbClr val="FFFFFF"/>
                </a:solidFill>
                <a:latin typeface="Fraunces Bold"/>
                <a:ea typeface="Fraunces Bold"/>
                <a:cs typeface="Fraunces Bold"/>
                <a:sym typeface="Fraunces Bold"/>
              </a:rPr>
              <a:t>CHƯƠNG II:  XÂY DỰNG MÔ HÌNH DỰ BÁO GIÁ</a:t>
            </a:r>
          </a:p>
        </p:txBody>
      </p:sp>
      <p:sp>
        <p:nvSpPr>
          <p:cNvPr id="19" name="TextBox 19"/>
          <p:cNvSpPr txBox="1"/>
          <p:nvPr/>
        </p:nvSpPr>
        <p:spPr>
          <a:xfrm>
            <a:off x="6446029" y="3988657"/>
            <a:ext cx="10632296" cy="1354456"/>
          </a:xfrm>
          <a:prstGeom prst="rect">
            <a:avLst/>
          </a:prstGeom>
        </p:spPr>
        <p:txBody>
          <a:bodyPr lIns="0" tIns="0" rIns="0" bIns="0" rtlCol="0" anchor="t">
            <a:spAutoFit/>
          </a:bodyPr>
          <a:lstStyle/>
          <a:p>
            <a:pPr marL="0" lvl="0" indent="0" algn="l">
              <a:lnSpc>
                <a:spcPts val="5549"/>
              </a:lnSpc>
              <a:spcBef>
                <a:spcPct val="0"/>
              </a:spcBef>
            </a:pPr>
            <a:r>
              <a:rPr lang="en-US" sz="3699" b="1" dirty="0" err="1">
                <a:solidFill>
                  <a:srgbClr val="16599D"/>
                </a:solidFill>
                <a:latin typeface="Fraunces Bold"/>
                <a:ea typeface="Fraunces Bold"/>
                <a:cs typeface="Fraunces Bold"/>
                <a:sym typeface="Fraunces Bold"/>
              </a:rPr>
              <a:t>Quá</a:t>
            </a:r>
            <a:r>
              <a:rPr lang="en-US" sz="3699" b="1" dirty="0">
                <a:solidFill>
                  <a:srgbClr val="16599D"/>
                </a:solidFill>
                <a:latin typeface="Fraunces Bold"/>
                <a:ea typeface="Fraunces Bold"/>
                <a:cs typeface="Fraunces Bold"/>
                <a:sym typeface="Fraunces Bold"/>
              </a:rPr>
              <a:t> </a:t>
            </a:r>
            <a:r>
              <a:rPr lang="en-US" sz="3699" b="1" dirty="0" err="1">
                <a:solidFill>
                  <a:srgbClr val="16599D"/>
                </a:solidFill>
                <a:latin typeface="Fraunces Bold"/>
                <a:ea typeface="Fraunces Bold"/>
                <a:cs typeface="Fraunces Bold"/>
                <a:sym typeface="Fraunces Bold"/>
              </a:rPr>
              <a:t>trình</a:t>
            </a:r>
            <a:r>
              <a:rPr lang="en-US" sz="3699" b="1" dirty="0">
                <a:solidFill>
                  <a:srgbClr val="16599D"/>
                </a:solidFill>
                <a:latin typeface="Fraunces Bold"/>
                <a:ea typeface="Fraunces Bold"/>
                <a:cs typeface="Fraunces Bold"/>
                <a:sym typeface="Fraunces Bold"/>
              </a:rPr>
              <a:t> </a:t>
            </a:r>
            <a:r>
              <a:rPr lang="en-US" sz="3699" b="1" dirty="0" err="1">
                <a:solidFill>
                  <a:srgbClr val="16599D"/>
                </a:solidFill>
                <a:latin typeface="Fraunces Bold"/>
                <a:ea typeface="Fraunces Bold"/>
                <a:cs typeface="Fraunces Bold"/>
                <a:sym typeface="Fraunces Bold"/>
              </a:rPr>
              <a:t>xây</a:t>
            </a:r>
            <a:r>
              <a:rPr lang="en-US" sz="3699" b="1" dirty="0">
                <a:solidFill>
                  <a:srgbClr val="16599D"/>
                </a:solidFill>
                <a:latin typeface="Fraunces Bold"/>
                <a:ea typeface="Fraunces Bold"/>
                <a:cs typeface="Fraunces Bold"/>
                <a:sym typeface="Fraunces Bold"/>
              </a:rPr>
              <a:t> </a:t>
            </a:r>
            <a:r>
              <a:rPr lang="en-US" sz="3699" b="1" dirty="0" err="1">
                <a:solidFill>
                  <a:srgbClr val="16599D"/>
                </a:solidFill>
                <a:latin typeface="Fraunces Bold"/>
                <a:ea typeface="Fraunces Bold"/>
                <a:cs typeface="Fraunces Bold"/>
                <a:sym typeface="Fraunces Bold"/>
              </a:rPr>
              <a:t>dựng</a:t>
            </a:r>
            <a:r>
              <a:rPr lang="en-US" sz="3699" b="1" dirty="0">
                <a:solidFill>
                  <a:srgbClr val="16599D"/>
                </a:solidFill>
                <a:latin typeface="Fraunces Bold"/>
                <a:ea typeface="Fraunces Bold"/>
                <a:cs typeface="Fraunces Bold"/>
                <a:sym typeface="Fraunces Bold"/>
              </a:rPr>
              <a:t> </a:t>
            </a:r>
            <a:r>
              <a:rPr lang="en-US" sz="3699" b="1" dirty="0" err="1">
                <a:solidFill>
                  <a:srgbClr val="16599D"/>
                </a:solidFill>
                <a:latin typeface="Fraunces Bold"/>
                <a:ea typeface="Fraunces Bold"/>
                <a:cs typeface="Fraunces Bold"/>
                <a:sym typeface="Fraunces Bold"/>
              </a:rPr>
              <a:t>mô</a:t>
            </a:r>
            <a:r>
              <a:rPr lang="en-US" sz="3699" b="1" dirty="0">
                <a:solidFill>
                  <a:srgbClr val="16599D"/>
                </a:solidFill>
                <a:latin typeface="Fraunces Bold"/>
                <a:ea typeface="Fraunces Bold"/>
                <a:cs typeface="Fraunces Bold"/>
                <a:sym typeface="Fraunces Bold"/>
              </a:rPr>
              <a:t> </a:t>
            </a:r>
            <a:r>
              <a:rPr lang="en-US" sz="3699" b="1" dirty="0" err="1">
                <a:solidFill>
                  <a:srgbClr val="16599D"/>
                </a:solidFill>
                <a:latin typeface="Fraunces Bold"/>
                <a:ea typeface="Fraunces Bold"/>
                <a:cs typeface="Fraunces Bold"/>
                <a:sym typeface="Fraunces Bold"/>
              </a:rPr>
              <a:t>hình</a:t>
            </a:r>
            <a:r>
              <a:rPr lang="en-US" sz="3699" b="1" dirty="0">
                <a:solidFill>
                  <a:srgbClr val="16599D"/>
                </a:solidFill>
                <a:latin typeface="Fraunces Bold"/>
                <a:ea typeface="Fraunces Bold"/>
                <a:cs typeface="Fraunces Bold"/>
                <a:sym typeface="Fraunces Bold"/>
              </a:rPr>
              <a:t> </a:t>
            </a:r>
            <a:r>
              <a:rPr lang="en-US" sz="3699" b="1" dirty="0" err="1">
                <a:solidFill>
                  <a:srgbClr val="16599D"/>
                </a:solidFill>
                <a:latin typeface="Fraunces Bold"/>
                <a:ea typeface="Fraunces Bold"/>
                <a:cs typeface="Fraunces Bold"/>
                <a:sym typeface="Fraunces Bold"/>
              </a:rPr>
              <a:t>dự</a:t>
            </a:r>
            <a:r>
              <a:rPr lang="en-US" sz="3699" b="1" dirty="0">
                <a:solidFill>
                  <a:srgbClr val="16599D"/>
                </a:solidFill>
                <a:latin typeface="Fraunces Bold"/>
                <a:ea typeface="Fraunces Bold"/>
                <a:cs typeface="Fraunces Bold"/>
                <a:sym typeface="Fraunces Bold"/>
              </a:rPr>
              <a:t> </a:t>
            </a:r>
            <a:r>
              <a:rPr lang="en-US" sz="3699" b="1" dirty="0" err="1">
                <a:solidFill>
                  <a:srgbClr val="16599D"/>
                </a:solidFill>
                <a:latin typeface="Fraunces Bold"/>
                <a:ea typeface="Fraunces Bold"/>
                <a:cs typeface="Fraunces Bold"/>
                <a:sym typeface="Fraunces Bold"/>
              </a:rPr>
              <a:t>báo</a:t>
            </a:r>
            <a:r>
              <a:rPr lang="en-US" sz="3699" b="1" dirty="0">
                <a:solidFill>
                  <a:srgbClr val="16599D"/>
                </a:solidFill>
                <a:latin typeface="Fraunces Bold"/>
                <a:ea typeface="Fraunces Bold"/>
                <a:cs typeface="Fraunces Bold"/>
                <a:sym typeface="Fraunces Bold"/>
              </a:rPr>
              <a:t> </a:t>
            </a:r>
            <a:r>
              <a:rPr lang="en-US" sz="3699" b="1" dirty="0" err="1">
                <a:solidFill>
                  <a:srgbClr val="16599D"/>
                </a:solidFill>
                <a:latin typeface="Fraunces Bold"/>
                <a:ea typeface="Fraunces Bold"/>
                <a:cs typeface="Fraunces Bold"/>
                <a:sym typeface="Fraunces Bold"/>
              </a:rPr>
              <a:t>giá</a:t>
            </a:r>
            <a:r>
              <a:rPr lang="en-US" sz="3699" b="1" u="none" dirty="0">
                <a:solidFill>
                  <a:srgbClr val="16599D"/>
                </a:solidFill>
                <a:latin typeface="Fraunces Bold"/>
                <a:ea typeface="Fraunces Bold"/>
                <a:cs typeface="Fraunces Bold"/>
                <a:sym typeface="Fraunces Bold"/>
              </a:rPr>
              <a:t> </a:t>
            </a:r>
            <a:r>
              <a:rPr lang="en-US" sz="3699" b="1" u="none" dirty="0" err="1">
                <a:solidFill>
                  <a:srgbClr val="16599D"/>
                </a:solidFill>
                <a:latin typeface="Fraunces Bold"/>
                <a:ea typeface="Fraunces Bold"/>
                <a:cs typeface="Fraunces Bold"/>
                <a:sym typeface="Fraunces Bold"/>
              </a:rPr>
              <a:t>cổ</a:t>
            </a:r>
            <a:r>
              <a:rPr lang="en-US" sz="3699" b="1" u="none" dirty="0">
                <a:solidFill>
                  <a:srgbClr val="16599D"/>
                </a:solidFill>
                <a:latin typeface="Fraunces Bold"/>
                <a:ea typeface="Fraunces Bold"/>
                <a:cs typeface="Fraunces Bold"/>
                <a:sym typeface="Fraunces Bold"/>
              </a:rPr>
              <a:t> </a:t>
            </a:r>
            <a:r>
              <a:rPr lang="en-US" sz="3699" b="1" u="none" dirty="0" err="1">
                <a:solidFill>
                  <a:srgbClr val="16599D"/>
                </a:solidFill>
                <a:latin typeface="Fraunces Bold"/>
                <a:ea typeface="Fraunces Bold"/>
                <a:cs typeface="Fraunces Bold"/>
                <a:sym typeface="Fraunces Bold"/>
              </a:rPr>
              <a:t>phiếu</a:t>
            </a:r>
            <a:r>
              <a:rPr lang="en-US" sz="3699" b="1" u="none" dirty="0">
                <a:solidFill>
                  <a:srgbClr val="16599D"/>
                </a:solidFill>
                <a:latin typeface="Fraunces Bold"/>
                <a:ea typeface="Fraunces Bold"/>
                <a:cs typeface="Fraunces Bold"/>
                <a:sym typeface="Fraunces Bold"/>
              </a:rPr>
              <a:t> </a:t>
            </a:r>
            <a:r>
              <a:rPr lang="en-US" sz="3699" b="1" u="none" dirty="0" err="1">
                <a:solidFill>
                  <a:srgbClr val="16599D"/>
                </a:solidFill>
                <a:latin typeface="Fraunces Bold"/>
                <a:ea typeface="Fraunces Bold"/>
                <a:cs typeface="Fraunces Bold"/>
                <a:sym typeface="Fraunces Bold"/>
              </a:rPr>
              <a:t>bằng</a:t>
            </a:r>
            <a:r>
              <a:rPr lang="en-US" sz="3699" b="1" u="none" dirty="0">
                <a:solidFill>
                  <a:srgbClr val="16599D"/>
                </a:solidFill>
                <a:latin typeface="Fraunces Bold"/>
                <a:ea typeface="Fraunces Bold"/>
                <a:cs typeface="Fraunces Bold"/>
                <a:sym typeface="Fraunces Bold"/>
              </a:rPr>
              <a:t> </a:t>
            </a:r>
            <a:r>
              <a:rPr lang="en-US" sz="3699" b="1" u="none" dirty="0" err="1">
                <a:solidFill>
                  <a:srgbClr val="16599D"/>
                </a:solidFill>
                <a:latin typeface="Fraunces Bold"/>
                <a:ea typeface="Fraunces Bold"/>
                <a:cs typeface="Fraunces Bold"/>
                <a:sym typeface="Fraunces Bold"/>
              </a:rPr>
              <a:t>phương</a:t>
            </a:r>
            <a:r>
              <a:rPr lang="en-US" sz="3699" b="1" u="none" dirty="0">
                <a:solidFill>
                  <a:srgbClr val="16599D"/>
                </a:solidFill>
                <a:latin typeface="Fraunces Bold"/>
                <a:ea typeface="Fraunces Bold"/>
                <a:cs typeface="Fraunces Bold"/>
                <a:sym typeface="Fraunces Bold"/>
              </a:rPr>
              <a:t> </a:t>
            </a:r>
            <a:r>
              <a:rPr lang="en-US" sz="3699" b="1" u="none" dirty="0" err="1">
                <a:solidFill>
                  <a:srgbClr val="16599D"/>
                </a:solidFill>
                <a:latin typeface="Fraunces Bold"/>
                <a:ea typeface="Fraunces Bold"/>
                <a:cs typeface="Fraunces Bold"/>
                <a:sym typeface="Fraunces Bold"/>
              </a:rPr>
              <a:t>pháp</a:t>
            </a:r>
            <a:r>
              <a:rPr lang="en-US" sz="3699" b="1" u="none" dirty="0">
                <a:solidFill>
                  <a:srgbClr val="16599D"/>
                </a:solidFill>
                <a:latin typeface="Fraunces Bold"/>
                <a:ea typeface="Fraunces Bold"/>
                <a:cs typeface="Fraunces Bold"/>
                <a:sym typeface="Fraunces Bold"/>
              </a:rPr>
              <a:t> </a:t>
            </a:r>
            <a:r>
              <a:rPr lang="en-US" sz="3699" b="1" u="none" dirty="0" err="1">
                <a:solidFill>
                  <a:srgbClr val="16599D"/>
                </a:solidFill>
                <a:latin typeface="Fraunces Bold"/>
                <a:ea typeface="Fraunces Bold"/>
                <a:cs typeface="Fraunces Bold"/>
                <a:sym typeface="Fraunces Bold"/>
              </a:rPr>
              <a:t>học</a:t>
            </a:r>
            <a:r>
              <a:rPr lang="en-US" sz="3699" b="1" u="none" dirty="0">
                <a:solidFill>
                  <a:srgbClr val="16599D"/>
                </a:solidFill>
                <a:latin typeface="Fraunces Bold"/>
                <a:ea typeface="Fraunces Bold"/>
                <a:cs typeface="Fraunces Bold"/>
                <a:sym typeface="Fraunces Bold"/>
              </a:rPr>
              <a:t> </a:t>
            </a:r>
            <a:r>
              <a:rPr lang="en-US" sz="3699" b="1" u="none" dirty="0" err="1">
                <a:solidFill>
                  <a:srgbClr val="16599D"/>
                </a:solidFill>
                <a:latin typeface="Fraunces Bold"/>
                <a:ea typeface="Fraunces Bold"/>
                <a:cs typeface="Fraunces Bold"/>
                <a:sym typeface="Fraunces Bold"/>
              </a:rPr>
              <a:t>sâu</a:t>
            </a:r>
            <a:endParaRPr lang="en-US" sz="3699" b="1" u="none" dirty="0">
              <a:solidFill>
                <a:srgbClr val="16599D"/>
              </a:solidFill>
              <a:latin typeface="Fraunces Bold"/>
              <a:ea typeface="Fraunces Bold"/>
              <a:cs typeface="Fraunces Bold"/>
              <a:sym typeface="Fraunces Bold"/>
            </a:endParaRPr>
          </a:p>
        </p:txBody>
      </p:sp>
      <p:sp>
        <p:nvSpPr>
          <p:cNvPr id="20" name="TextBox 20"/>
          <p:cNvSpPr txBox="1"/>
          <p:nvPr/>
        </p:nvSpPr>
        <p:spPr>
          <a:xfrm>
            <a:off x="7331446" y="5637569"/>
            <a:ext cx="8014196" cy="2964181"/>
          </a:xfrm>
          <a:prstGeom prst="rect">
            <a:avLst/>
          </a:prstGeom>
        </p:spPr>
        <p:txBody>
          <a:bodyPr lIns="0" tIns="0" rIns="0" bIns="0" rtlCol="0" anchor="t">
            <a:spAutoFit/>
          </a:bodyPr>
          <a:lstStyle/>
          <a:p>
            <a:pPr marL="0" lvl="0" indent="0" algn="l">
              <a:lnSpc>
                <a:spcPts val="4799"/>
              </a:lnSpc>
              <a:spcBef>
                <a:spcPct val="0"/>
              </a:spcBef>
            </a:pP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Xử</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lý</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và</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chuẩn</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bị</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dữ</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liệu</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chuỗi</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thời</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gian</a:t>
            </a:r>
            <a:endParaRPr lang="en-US" sz="3199" u="none" dirty="0">
              <a:solidFill>
                <a:srgbClr val="000000"/>
              </a:solidFill>
              <a:latin typeface="Fraunces"/>
              <a:ea typeface="Fraunces"/>
              <a:cs typeface="Fraunces"/>
              <a:sym typeface="Fraunces"/>
            </a:endParaRPr>
          </a:p>
          <a:p>
            <a:pPr marL="0" lvl="0" indent="0" algn="l">
              <a:lnSpc>
                <a:spcPts val="4799"/>
              </a:lnSpc>
              <a:spcBef>
                <a:spcPct val="0"/>
              </a:spcBef>
            </a:pP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Thiết</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kế</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kiến</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trúc</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mô</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hình</a:t>
            </a:r>
            <a:r>
              <a:rPr lang="en-US" sz="3199" u="none" dirty="0">
                <a:solidFill>
                  <a:srgbClr val="000000"/>
                </a:solidFill>
                <a:latin typeface="Fraunces"/>
                <a:ea typeface="Fraunces"/>
                <a:cs typeface="Fraunces"/>
                <a:sym typeface="Fraunces"/>
              </a:rPr>
              <a:t> LSTM</a:t>
            </a:r>
          </a:p>
          <a:p>
            <a:pPr marL="0" lvl="0" indent="0" algn="l">
              <a:lnSpc>
                <a:spcPts val="4799"/>
              </a:lnSpc>
              <a:spcBef>
                <a:spcPct val="0"/>
              </a:spcBef>
            </a:pP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Huấn</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luyện</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mô</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hình</a:t>
            </a:r>
            <a:endParaRPr lang="en-US" sz="3199" u="none" dirty="0">
              <a:solidFill>
                <a:srgbClr val="000000"/>
              </a:solidFill>
              <a:latin typeface="Fraunces"/>
              <a:ea typeface="Fraunces"/>
              <a:cs typeface="Fraunces"/>
              <a:sym typeface="Fraunces"/>
            </a:endParaRPr>
          </a:p>
          <a:p>
            <a:pPr marL="0" lvl="0" indent="0" algn="l">
              <a:lnSpc>
                <a:spcPts val="4799"/>
              </a:lnSpc>
              <a:spcBef>
                <a:spcPct val="0"/>
              </a:spcBef>
            </a:pP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Đánh</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giá</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hiệu</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suất</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dự</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báo</a:t>
            </a:r>
            <a:endParaRPr lang="en-US" sz="3199" u="none" dirty="0">
              <a:solidFill>
                <a:srgbClr val="000000"/>
              </a:solidFill>
              <a:latin typeface="Fraunces"/>
              <a:ea typeface="Fraunces"/>
              <a:cs typeface="Fraunces"/>
              <a:sym typeface="Fraunces"/>
            </a:endParaRPr>
          </a:p>
          <a:p>
            <a:pPr marL="0" lvl="0" indent="0" algn="l">
              <a:lnSpc>
                <a:spcPts val="4799"/>
              </a:lnSpc>
              <a:spcBef>
                <a:spcPct val="0"/>
              </a:spcBef>
            </a:pP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Thực</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hiện</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dự</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báo</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trong</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ngắn</a:t>
            </a:r>
            <a:r>
              <a:rPr lang="en-US" sz="3199" u="none" dirty="0">
                <a:solidFill>
                  <a:srgbClr val="000000"/>
                </a:solidFill>
                <a:latin typeface="Fraunces"/>
                <a:ea typeface="Fraunces"/>
                <a:cs typeface="Fraunces"/>
                <a:sym typeface="Fraunces"/>
              </a:rPr>
              <a:t> </a:t>
            </a:r>
            <a:r>
              <a:rPr lang="en-US" sz="3199" u="none" dirty="0" err="1">
                <a:solidFill>
                  <a:srgbClr val="000000"/>
                </a:solidFill>
                <a:latin typeface="Fraunces"/>
                <a:ea typeface="Fraunces"/>
                <a:cs typeface="Fraunces"/>
                <a:sym typeface="Fraunces"/>
              </a:rPr>
              <a:t>hạn</a:t>
            </a:r>
            <a:r>
              <a:rPr lang="en-US" sz="3199" u="none" dirty="0">
                <a:solidFill>
                  <a:srgbClr val="000000"/>
                </a:solidFill>
                <a:latin typeface="Fraunces"/>
                <a:ea typeface="Fraunces"/>
                <a:cs typeface="Fraunces"/>
                <a:sym typeface="Fraunces"/>
              </a:rPr>
              <a:t> </a:t>
            </a:r>
          </a:p>
        </p:txBody>
      </p:sp>
      <p:sp>
        <p:nvSpPr>
          <p:cNvPr id="21" name="Freeform 21"/>
          <p:cNvSpPr/>
          <p:nvPr/>
        </p:nvSpPr>
        <p:spPr>
          <a:xfrm rot="8369440" flipV="1">
            <a:off x="12117577" y="4271022"/>
            <a:ext cx="15613996" cy="4079156"/>
          </a:xfrm>
          <a:custGeom>
            <a:avLst/>
            <a:gdLst/>
            <a:ahLst/>
            <a:cxnLst/>
            <a:rect l="l" t="t" r="r" b="b"/>
            <a:pathLst>
              <a:path w="15613996" h="4079156">
                <a:moveTo>
                  <a:pt x="0" y="4079156"/>
                </a:moveTo>
                <a:lnTo>
                  <a:pt x="15613996" y="4079156"/>
                </a:lnTo>
                <a:lnTo>
                  <a:pt x="15613996" y="0"/>
                </a:lnTo>
                <a:lnTo>
                  <a:pt x="0" y="0"/>
                </a:lnTo>
                <a:lnTo>
                  <a:pt x="0" y="4079156"/>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49542" y="-431599"/>
            <a:ext cx="2874251" cy="13038508"/>
            <a:chOff x="0" y="0"/>
            <a:chExt cx="757004" cy="3434010"/>
          </a:xfrm>
        </p:grpSpPr>
        <p:sp>
          <p:nvSpPr>
            <p:cNvPr id="3" name="Freeform 3"/>
            <p:cNvSpPr/>
            <p:nvPr/>
          </p:nvSpPr>
          <p:spPr>
            <a:xfrm>
              <a:off x="0" y="0"/>
              <a:ext cx="757004" cy="3434010"/>
            </a:xfrm>
            <a:custGeom>
              <a:avLst/>
              <a:gdLst/>
              <a:ahLst/>
              <a:cxnLst/>
              <a:rect l="l" t="t" r="r" b="b"/>
              <a:pathLst>
                <a:path w="757004" h="3434010">
                  <a:moveTo>
                    <a:pt x="0" y="0"/>
                  </a:moveTo>
                  <a:lnTo>
                    <a:pt x="757004" y="0"/>
                  </a:lnTo>
                  <a:lnTo>
                    <a:pt x="757004" y="3434010"/>
                  </a:lnTo>
                  <a:lnTo>
                    <a:pt x="0" y="3434010"/>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757004" cy="34721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2486411">
            <a:off x="-4222568" y="8891409"/>
            <a:ext cx="15613996" cy="4079156"/>
          </a:xfrm>
          <a:custGeom>
            <a:avLst/>
            <a:gdLst/>
            <a:ahLst/>
            <a:cxnLst/>
            <a:rect l="l" t="t" r="r" b="b"/>
            <a:pathLst>
              <a:path w="15613996" h="4079156">
                <a:moveTo>
                  <a:pt x="0" y="0"/>
                </a:moveTo>
                <a:lnTo>
                  <a:pt x="15613996" y="0"/>
                </a:lnTo>
                <a:lnTo>
                  <a:pt x="15613996" y="4079157"/>
                </a:lnTo>
                <a:lnTo>
                  <a:pt x="0" y="407915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01154" y="1956210"/>
            <a:ext cx="4535045" cy="753765"/>
            <a:chOff x="0" y="0"/>
            <a:chExt cx="1225932" cy="203761"/>
          </a:xfrm>
        </p:grpSpPr>
        <p:sp>
          <p:nvSpPr>
            <p:cNvPr id="7" name="Freeform 7"/>
            <p:cNvSpPr/>
            <p:nvPr/>
          </p:nvSpPr>
          <p:spPr>
            <a:xfrm>
              <a:off x="0" y="0"/>
              <a:ext cx="1225932" cy="203761"/>
            </a:xfrm>
            <a:custGeom>
              <a:avLst/>
              <a:gdLst/>
              <a:ahLst/>
              <a:cxnLst/>
              <a:rect l="l" t="t" r="r" b="b"/>
              <a:pathLst>
                <a:path w="1225932" h="203761">
                  <a:moveTo>
                    <a:pt x="101880" y="0"/>
                  </a:moveTo>
                  <a:lnTo>
                    <a:pt x="1124052" y="0"/>
                  </a:lnTo>
                  <a:cubicBezTo>
                    <a:pt x="1151072" y="0"/>
                    <a:pt x="1176986" y="10734"/>
                    <a:pt x="1196092" y="29840"/>
                  </a:cubicBezTo>
                  <a:cubicBezTo>
                    <a:pt x="1215199" y="48946"/>
                    <a:pt x="1225932" y="74860"/>
                    <a:pt x="1225932" y="101880"/>
                  </a:cubicBezTo>
                  <a:lnTo>
                    <a:pt x="1225932" y="101880"/>
                  </a:lnTo>
                  <a:cubicBezTo>
                    <a:pt x="1225932" y="158147"/>
                    <a:pt x="1180319" y="203761"/>
                    <a:pt x="1124052" y="203761"/>
                  </a:cubicBezTo>
                  <a:lnTo>
                    <a:pt x="101880" y="203761"/>
                  </a:lnTo>
                  <a:cubicBezTo>
                    <a:pt x="74860" y="203761"/>
                    <a:pt x="48946" y="193027"/>
                    <a:pt x="29840" y="173921"/>
                  </a:cubicBezTo>
                  <a:cubicBezTo>
                    <a:pt x="10734" y="154815"/>
                    <a:pt x="0" y="128901"/>
                    <a:pt x="0" y="101880"/>
                  </a:cubicBezTo>
                  <a:lnTo>
                    <a:pt x="0" y="101880"/>
                  </a:lnTo>
                  <a:cubicBezTo>
                    <a:pt x="0" y="74860"/>
                    <a:pt x="10734" y="48946"/>
                    <a:pt x="29840" y="29840"/>
                  </a:cubicBezTo>
                  <a:cubicBezTo>
                    <a:pt x="48946" y="10734"/>
                    <a:pt x="74860" y="0"/>
                    <a:pt x="101880" y="0"/>
                  </a:cubicBezTo>
                  <a:close/>
                </a:path>
              </a:pathLst>
            </a:custGeom>
            <a:solidFill>
              <a:srgbClr val="0071BC"/>
            </a:solidFill>
          </p:spPr>
        </p:sp>
        <p:sp>
          <p:nvSpPr>
            <p:cNvPr id="8" name="TextBox 8"/>
            <p:cNvSpPr txBox="1"/>
            <p:nvPr/>
          </p:nvSpPr>
          <p:spPr>
            <a:xfrm>
              <a:off x="0" y="-38100"/>
              <a:ext cx="1225932" cy="241861"/>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824664" y="2105450"/>
            <a:ext cx="434475" cy="411122"/>
          </a:xfrm>
          <a:custGeom>
            <a:avLst/>
            <a:gdLst/>
            <a:ahLst/>
            <a:cxnLst/>
            <a:rect l="l" t="t" r="r" b="b"/>
            <a:pathLst>
              <a:path w="434475" h="411122">
                <a:moveTo>
                  <a:pt x="0" y="0"/>
                </a:moveTo>
                <a:lnTo>
                  <a:pt x="434475" y="0"/>
                </a:lnTo>
                <a:lnTo>
                  <a:pt x="434475" y="411122"/>
                </a:lnTo>
                <a:lnTo>
                  <a:pt x="0" y="4111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259300" y="589519"/>
            <a:ext cx="878362" cy="878362"/>
          </a:xfrm>
          <a:custGeom>
            <a:avLst/>
            <a:gdLst/>
            <a:ahLst/>
            <a:cxnLst/>
            <a:rect l="l" t="t" r="r" b="b"/>
            <a:pathLst>
              <a:path w="878362" h="878362">
                <a:moveTo>
                  <a:pt x="0" y="0"/>
                </a:moveTo>
                <a:lnTo>
                  <a:pt x="878362" y="0"/>
                </a:lnTo>
                <a:lnTo>
                  <a:pt x="878362" y="878362"/>
                </a:lnTo>
                <a:lnTo>
                  <a:pt x="0" y="878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616289" y="2844947"/>
            <a:ext cx="13055422" cy="6485415"/>
          </a:xfrm>
          <a:custGeom>
            <a:avLst/>
            <a:gdLst/>
            <a:ahLst/>
            <a:cxnLst/>
            <a:rect l="l" t="t" r="r" b="b"/>
            <a:pathLst>
              <a:path w="13055422" h="6485415">
                <a:moveTo>
                  <a:pt x="0" y="0"/>
                </a:moveTo>
                <a:lnTo>
                  <a:pt x="13055422" y="0"/>
                </a:lnTo>
                <a:lnTo>
                  <a:pt x="13055422" y="6485415"/>
                </a:lnTo>
                <a:lnTo>
                  <a:pt x="0" y="6485415"/>
                </a:lnTo>
                <a:lnTo>
                  <a:pt x="0" y="0"/>
                </a:lnTo>
                <a:close/>
              </a:path>
            </a:pathLst>
          </a:custGeom>
          <a:blipFill>
            <a:blip r:embed="rId8"/>
            <a:stretch>
              <a:fillRect/>
            </a:stretch>
          </a:blipFill>
        </p:spPr>
      </p:sp>
      <p:sp>
        <p:nvSpPr>
          <p:cNvPr id="12" name="TextBox 12"/>
          <p:cNvSpPr txBox="1"/>
          <p:nvPr/>
        </p:nvSpPr>
        <p:spPr>
          <a:xfrm>
            <a:off x="1616049" y="2057825"/>
            <a:ext cx="4062635" cy="471816"/>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Fraunces"/>
                <a:ea typeface="Fraunces"/>
                <a:cs typeface="Fraunces"/>
                <a:sym typeface="Fraunces"/>
              </a:rPr>
              <a:t>Thêm đặc trưng mới</a:t>
            </a:r>
          </a:p>
        </p:txBody>
      </p:sp>
      <p:sp>
        <p:nvSpPr>
          <p:cNvPr id="13" name="TextBox 13"/>
          <p:cNvSpPr txBox="1"/>
          <p:nvPr/>
        </p:nvSpPr>
        <p:spPr>
          <a:xfrm>
            <a:off x="877476" y="990600"/>
            <a:ext cx="5539780" cy="723764"/>
          </a:xfrm>
          <a:prstGeom prst="rect">
            <a:avLst/>
          </a:prstGeom>
        </p:spPr>
        <p:txBody>
          <a:bodyPr lIns="0" tIns="0" rIns="0" bIns="0" rtlCol="0" anchor="t">
            <a:spAutoFit/>
          </a:bodyPr>
          <a:lstStyle/>
          <a:p>
            <a:pPr algn="l">
              <a:lnSpc>
                <a:spcPts val="5863"/>
              </a:lnSpc>
            </a:pPr>
            <a:r>
              <a:rPr lang="en-US" sz="4510" b="1">
                <a:solidFill>
                  <a:srgbClr val="0F5995"/>
                </a:solidFill>
                <a:latin typeface="Fraunces Bold"/>
                <a:ea typeface="Fraunces Bold"/>
                <a:cs typeface="Fraunces Bold"/>
                <a:sym typeface="Fraunces Bold"/>
              </a:rPr>
              <a:t>1. Khai thác dữ liệu</a:t>
            </a:r>
          </a:p>
        </p:txBody>
      </p:sp>
    </p:spTree>
  </p:cSld>
  <p:clrMapOvr>
    <a:masterClrMapping/>
  </p:clrMapOvr>
  <p:transition spd="med">
    <p:pull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49542" y="-431599"/>
            <a:ext cx="2874251" cy="13038508"/>
            <a:chOff x="0" y="0"/>
            <a:chExt cx="757004" cy="3434010"/>
          </a:xfrm>
        </p:grpSpPr>
        <p:sp>
          <p:nvSpPr>
            <p:cNvPr id="3" name="Freeform 3"/>
            <p:cNvSpPr/>
            <p:nvPr/>
          </p:nvSpPr>
          <p:spPr>
            <a:xfrm>
              <a:off x="0" y="0"/>
              <a:ext cx="757004" cy="3434010"/>
            </a:xfrm>
            <a:custGeom>
              <a:avLst/>
              <a:gdLst/>
              <a:ahLst/>
              <a:cxnLst/>
              <a:rect l="l" t="t" r="r" b="b"/>
              <a:pathLst>
                <a:path w="757004" h="3434010">
                  <a:moveTo>
                    <a:pt x="0" y="0"/>
                  </a:moveTo>
                  <a:lnTo>
                    <a:pt x="757004" y="0"/>
                  </a:lnTo>
                  <a:lnTo>
                    <a:pt x="757004" y="3434010"/>
                  </a:lnTo>
                  <a:lnTo>
                    <a:pt x="0" y="3434010"/>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757004" cy="34721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2486411">
            <a:off x="-4222568" y="8891409"/>
            <a:ext cx="15613996" cy="4079156"/>
          </a:xfrm>
          <a:custGeom>
            <a:avLst/>
            <a:gdLst/>
            <a:ahLst/>
            <a:cxnLst/>
            <a:rect l="l" t="t" r="r" b="b"/>
            <a:pathLst>
              <a:path w="15613996" h="4079156">
                <a:moveTo>
                  <a:pt x="0" y="0"/>
                </a:moveTo>
                <a:lnTo>
                  <a:pt x="15613996" y="0"/>
                </a:lnTo>
                <a:lnTo>
                  <a:pt x="15613996" y="4079157"/>
                </a:lnTo>
                <a:lnTo>
                  <a:pt x="0" y="407915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6" name="Freeform 6"/>
          <p:cNvSpPr/>
          <p:nvPr/>
        </p:nvSpPr>
        <p:spPr>
          <a:xfrm>
            <a:off x="17259300" y="589519"/>
            <a:ext cx="878362" cy="878362"/>
          </a:xfrm>
          <a:custGeom>
            <a:avLst/>
            <a:gdLst/>
            <a:ahLst/>
            <a:cxnLst/>
            <a:rect l="l" t="t" r="r" b="b"/>
            <a:pathLst>
              <a:path w="878362" h="878362">
                <a:moveTo>
                  <a:pt x="0" y="0"/>
                </a:moveTo>
                <a:lnTo>
                  <a:pt x="878362" y="0"/>
                </a:lnTo>
                <a:lnTo>
                  <a:pt x="878362" y="878362"/>
                </a:lnTo>
                <a:lnTo>
                  <a:pt x="0" y="8783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110545" y="1007509"/>
            <a:ext cx="7099212" cy="731353"/>
            <a:chOff x="0" y="0"/>
            <a:chExt cx="1919089" cy="197702"/>
          </a:xfrm>
        </p:grpSpPr>
        <p:sp>
          <p:nvSpPr>
            <p:cNvPr id="8" name="Freeform 8"/>
            <p:cNvSpPr/>
            <p:nvPr/>
          </p:nvSpPr>
          <p:spPr>
            <a:xfrm>
              <a:off x="0" y="0"/>
              <a:ext cx="1919089" cy="197702"/>
            </a:xfrm>
            <a:custGeom>
              <a:avLst/>
              <a:gdLst/>
              <a:ahLst/>
              <a:cxnLst/>
              <a:rect l="l" t="t" r="r" b="b"/>
              <a:pathLst>
                <a:path w="1919089" h="197702">
                  <a:moveTo>
                    <a:pt x="70885" y="0"/>
                  </a:moveTo>
                  <a:lnTo>
                    <a:pt x="1848204" y="0"/>
                  </a:lnTo>
                  <a:cubicBezTo>
                    <a:pt x="1887353" y="0"/>
                    <a:pt x="1919089" y="31736"/>
                    <a:pt x="1919089" y="70885"/>
                  </a:cubicBezTo>
                  <a:lnTo>
                    <a:pt x="1919089" y="126818"/>
                  </a:lnTo>
                  <a:cubicBezTo>
                    <a:pt x="1919089" y="165966"/>
                    <a:pt x="1887353" y="197702"/>
                    <a:pt x="1848204" y="197702"/>
                  </a:cubicBezTo>
                  <a:lnTo>
                    <a:pt x="70885" y="197702"/>
                  </a:lnTo>
                  <a:cubicBezTo>
                    <a:pt x="52085" y="197702"/>
                    <a:pt x="34055" y="190234"/>
                    <a:pt x="20762" y="176941"/>
                  </a:cubicBezTo>
                  <a:cubicBezTo>
                    <a:pt x="7468" y="163647"/>
                    <a:pt x="0" y="145618"/>
                    <a:pt x="0" y="126818"/>
                  </a:cubicBezTo>
                  <a:lnTo>
                    <a:pt x="0" y="70885"/>
                  </a:lnTo>
                  <a:cubicBezTo>
                    <a:pt x="0" y="31736"/>
                    <a:pt x="31736" y="0"/>
                    <a:pt x="70885" y="0"/>
                  </a:cubicBezTo>
                  <a:close/>
                </a:path>
              </a:pathLst>
            </a:custGeom>
            <a:solidFill>
              <a:srgbClr val="0071BC"/>
            </a:solidFill>
          </p:spPr>
        </p:sp>
        <p:sp>
          <p:nvSpPr>
            <p:cNvPr id="9" name="TextBox 9"/>
            <p:cNvSpPr txBox="1"/>
            <p:nvPr/>
          </p:nvSpPr>
          <p:spPr>
            <a:xfrm>
              <a:off x="0" y="-38100"/>
              <a:ext cx="1919089" cy="2358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579539" y="1156749"/>
            <a:ext cx="434475" cy="411122"/>
          </a:xfrm>
          <a:custGeom>
            <a:avLst/>
            <a:gdLst/>
            <a:ahLst/>
            <a:cxnLst/>
            <a:rect l="l" t="t" r="r" b="b"/>
            <a:pathLst>
              <a:path w="434475" h="411122">
                <a:moveTo>
                  <a:pt x="0" y="0"/>
                </a:moveTo>
                <a:lnTo>
                  <a:pt x="434475" y="0"/>
                </a:lnTo>
                <a:lnTo>
                  <a:pt x="434475" y="411122"/>
                </a:lnTo>
                <a:lnTo>
                  <a:pt x="0" y="4111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8616531" y="1738861"/>
            <a:ext cx="8642769" cy="7519439"/>
          </a:xfrm>
          <a:custGeom>
            <a:avLst/>
            <a:gdLst/>
            <a:ahLst/>
            <a:cxnLst/>
            <a:rect l="l" t="t" r="r" b="b"/>
            <a:pathLst>
              <a:path w="8642769" h="7519439">
                <a:moveTo>
                  <a:pt x="0" y="0"/>
                </a:moveTo>
                <a:lnTo>
                  <a:pt x="8642769" y="0"/>
                </a:lnTo>
                <a:lnTo>
                  <a:pt x="8642769" y="7519439"/>
                </a:lnTo>
                <a:lnTo>
                  <a:pt x="0" y="7519439"/>
                </a:lnTo>
                <a:lnTo>
                  <a:pt x="0" y="0"/>
                </a:lnTo>
                <a:close/>
              </a:path>
            </a:pathLst>
          </a:custGeom>
          <a:blipFill>
            <a:blip r:embed="rId8"/>
            <a:stretch>
              <a:fillRect/>
            </a:stretch>
          </a:blipFill>
        </p:spPr>
      </p:sp>
      <p:sp>
        <p:nvSpPr>
          <p:cNvPr id="12" name="TextBox 12"/>
          <p:cNvSpPr txBox="1"/>
          <p:nvPr/>
        </p:nvSpPr>
        <p:spPr>
          <a:xfrm>
            <a:off x="1561283" y="1113465"/>
            <a:ext cx="6418661" cy="471816"/>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Fraunces"/>
                <a:ea typeface="Fraunces"/>
                <a:cs typeface="Fraunces"/>
                <a:sym typeface="Fraunces"/>
              </a:rPr>
              <a:t>Khai thác dữ liệu theo chuỗi thời gian</a:t>
            </a:r>
          </a:p>
        </p:txBody>
      </p:sp>
      <p:sp>
        <p:nvSpPr>
          <p:cNvPr id="13" name="TextBox 13"/>
          <p:cNvSpPr txBox="1"/>
          <p:nvPr/>
        </p:nvSpPr>
        <p:spPr>
          <a:xfrm>
            <a:off x="579539" y="2170036"/>
            <a:ext cx="7400405" cy="2101215"/>
          </a:xfrm>
          <a:prstGeom prst="rect">
            <a:avLst/>
          </a:prstGeom>
        </p:spPr>
        <p:txBody>
          <a:bodyPr lIns="0" tIns="0" rIns="0" bIns="0" rtlCol="0" anchor="t">
            <a:spAutoFit/>
          </a:bodyPr>
          <a:lstStyle/>
          <a:p>
            <a:pPr marL="0" lvl="0" indent="0" algn="l">
              <a:lnSpc>
                <a:spcPts val="4274"/>
              </a:lnSpc>
              <a:spcBef>
                <a:spcPct val="0"/>
              </a:spcBef>
            </a:pPr>
            <a:r>
              <a:rPr lang="en-US" sz="2849" b="1" dirty="0">
                <a:solidFill>
                  <a:srgbClr val="16599D"/>
                </a:solidFill>
                <a:latin typeface="Fraunces Bold"/>
                <a:ea typeface="Fraunces Bold"/>
                <a:cs typeface="Fraunces Bold"/>
                <a:sym typeface="Fraunces Bold"/>
              </a:rPr>
              <a:t>Trong </a:t>
            </a:r>
            <a:r>
              <a:rPr lang="en-US" sz="2849" b="1" dirty="0" err="1">
                <a:solidFill>
                  <a:srgbClr val="16599D"/>
                </a:solidFill>
                <a:latin typeface="Fraunces Bold"/>
                <a:ea typeface="Fraunces Bold"/>
                <a:cs typeface="Fraunces Bold"/>
                <a:sym typeface="Fraunces Bold"/>
              </a:rPr>
              <a:t>quá</a:t>
            </a:r>
            <a:r>
              <a:rPr lang="en-US" sz="2849" b="1" dirty="0">
                <a:solidFill>
                  <a:srgbClr val="16599D"/>
                </a:solidFill>
                <a:latin typeface="Fraunces Bold"/>
                <a:ea typeface="Fraunces Bold"/>
                <a:cs typeface="Fraunces Bold"/>
                <a:sym typeface="Fraunces Bold"/>
              </a:rPr>
              <a:t> </a:t>
            </a:r>
            <a:r>
              <a:rPr lang="en-US" sz="2849" b="1" dirty="0" err="1">
                <a:solidFill>
                  <a:srgbClr val="16599D"/>
                </a:solidFill>
                <a:latin typeface="Fraunces Bold"/>
                <a:ea typeface="Fraunces Bold"/>
                <a:cs typeface="Fraunces Bold"/>
                <a:sym typeface="Fraunces Bold"/>
              </a:rPr>
              <a:t>trình</a:t>
            </a:r>
            <a:r>
              <a:rPr lang="en-US" sz="2849" b="1" dirty="0">
                <a:solidFill>
                  <a:srgbClr val="16599D"/>
                </a:solidFill>
                <a:latin typeface="Fraunces Bold"/>
                <a:ea typeface="Fraunces Bold"/>
                <a:cs typeface="Fraunces Bold"/>
                <a:sym typeface="Fraunces Bold"/>
              </a:rPr>
              <a:t> </a:t>
            </a:r>
            <a:r>
              <a:rPr lang="en-US" sz="2849" b="1" dirty="0" err="1">
                <a:solidFill>
                  <a:srgbClr val="16599D"/>
                </a:solidFill>
                <a:latin typeface="Fraunces Bold"/>
                <a:ea typeface="Fraunces Bold"/>
                <a:cs typeface="Fraunces Bold"/>
                <a:sym typeface="Fraunces Bold"/>
              </a:rPr>
              <a:t>xử</a:t>
            </a:r>
            <a:r>
              <a:rPr lang="en-US" sz="2849" b="1" dirty="0">
                <a:solidFill>
                  <a:srgbClr val="16599D"/>
                </a:solidFill>
                <a:latin typeface="Fraunces Bold"/>
                <a:ea typeface="Fraunces Bold"/>
                <a:cs typeface="Fraunces Bold"/>
                <a:sym typeface="Fraunces Bold"/>
              </a:rPr>
              <a:t> </a:t>
            </a:r>
            <a:r>
              <a:rPr lang="en-US" sz="2849" b="1" dirty="0" err="1">
                <a:solidFill>
                  <a:srgbClr val="16599D"/>
                </a:solidFill>
                <a:latin typeface="Fraunces Bold"/>
                <a:ea typeface="Fraunces Bold"/>
                <a:cs typeface="Fraunces Bold"/>
                <a:sym typeface="Fraunces Bold"/>
              </a:rPr>
              <a:t>lý</a:t>
            </a:r>
            <a:r>
              <a:rPr lang="en-US" sz="2849" b="1" dirty="0">
                <a:solidFill>
                  <a:srgbClr val="16599D"/>
                </a:solidFill>
                <a:latin typeface="Fraunces Bold"/>
                <a:ea typeface="Fraunces Bold"/>
                <a:cs typeface="Fraunces Bold"/>
                <a:sym typeface="Fraunces Bold"/>
              </a:rPr>
              <a:t> </a:t>
            </a:r>
            <a:r>
              <a:rPr lang="en-US" sz="2849" b="1" dirty="0" err="1">
                <a:solidFill>
                  <a:srgbClr val="16599D"/>
                </a:solidFill>
                <a:latin typeface="Fraunces Bold"/>
                <a:ea typeface="Fraunces Bold"/>
                <a:cs typeface="Fraunces Bold"/>
                <a:sym typeface="Fraunces Bold"/>
              </a:rPr>
              <a:t>chuỗi</a:t>
            </a:r>
            <a:r>
              <a:rPr lang="en-US" sz="2849" b="1" dirty="0">
                <a:solidFill>
                  <a:srgbClr val="16599D"/>
                </a:solidFill>
                <a:latin typeface="Fraunces Bold"/>
                <a:ea typeface="Fraunces Bold"/>
                <a:cs typeface="Fraunces Bold"/>
                <a:sym typeface="Fraunces Bold"/>
              </a:rPr>
              <a:t> </a:t>
            </a:r>
            <a:r>
              <a:rPr lang="en-US" sz="2849" b="1" dirty="0" err="1">
                <a:solidFill>
                  <a:srgbClr val="16599D"/>
                </a:solidFill>
                <a:latin typeface="Fraunces Bold"/>
                <a:ea typeface="Fraunces Bold"/>
                <a:cs typeface="Fraunces Bold"/>
                <a:sym typeface="Fraunces Bold"/>
              </a:rPr>
              <a:t>thời</a:t>
            </a:r>
            <a:r>
              <a:rPr lang="en-US" sz="2849" b="1" dirty="0">
                <a:solidFill>
                  <a:srgbClr val="16599D"/>
                </a:solidFill>
                <a:latin typeface="Fraunces Bold"/>
                <a:ea typeface="Fraunces Bold"/>
                <a:cs typeface="Fraunces Bold"/>
                <a:sym typeface="Fraunces Bold"/>
              </a:rPr>
              <a:t> </a:t>
            </a:r>
            <a:r>
              <a:rPr lang="en-US" sz="2849" b="1" dirty="0" err="1">
                <a:solidFill>
                  <a:srgbClr val="16599D"/>
                </a:solidFill>
                <a:latin typeface="Fraunces Bold"/>
                <a:ea typeface="Fraunces Bold"/>
                <a:cs typeface="Fraunces Bold"/>
                <a:sym typeface="Fraunces Bold"/>
              </a:rPr>
              <a:t>gian</a:t>
            </a:r>
            <a:r>
              <a:rPr lang="en-US" sz="2849" b="1" dirty="0">
                <a:solidFill>
                  <a:srgbClr val="16599D"/>
                </a:solidFill>
                <a:latin typeface="Fraunces Bold"/>
                <a:ea typeface="Fraunces Bold"/>
                <a:cs typeface="Fraunces Bold"/>
                <a:sym typeface="Fraunces Bold"/>
              </a:rPr>
              <a:t> </a:t>
            </a:r>
            <a:r>
              <a:rPr lang="en-US" sz="2849" b="1" dirty="0" err="1">
                <a:solidFill>
                  <a:srgbClr val="16599D"/>
                </a:solidFill>
                <a:latin typeface="Fraunces Bold"/>
                <a:ea typeface="Fraunces Bold"/>
                <a:cs typeface="Fraunces Bold"/>
                <a:sym typeface="Fraunces Bold"/>
              </a:rPr>
              <a:t>giá</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cổ</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phiếu</a:t>
            </a:r>
            <a:r>
              <a:rPr lang="en-US" sz="2849" b="1" u="none" dirty="0">
                <a:solidFill>
                  <a:srgbClr val="16599D"/>
                </a:solidFill>
                <a:latin typeface="Fraunces Bold"/>
                <a:ea typeface="Fraunces Bold"/>
                <a:cs typeface="Fraunces Bold"/>
                <a:sym typeface="Fraunces Bold"/>
              </a:rPr>
              <a:t> FPT, </a:t>
            </a:r>
            <a:r>
              <a:rPr lang="en-US" sz="2849" b="1" u="none" dirty="0" err="1">
                <a:solidFill>
                  <a:srgbClr val="16599D"/>
                </a:solidFill>
                <a:latin typeface="Fraunces Bold"/>
                <a:ea typeface="Fraunces Bold"/>
                <a:cs typeface="Fraunces Bold"/>
                <a:sym typeface="Fraunces Bold"/>
              </a:rPr>
              <a:t>nhóm</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sử</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dụng</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hàm</a:t>
            </a:r>
            <a:r>
              <a:rPr lang="en-US" sz="2849" b="1" u="none" dirty="0">
                <a:solidFill>
                  <a:srgbClr val="16599D"/>
                </a:solidFill>
                <a:latin typeface="Fraunces Bold"/>
                <a:ea typeface="Fraunces Bold"/>
                <a:cs typeface="Fraunces Bold"/>
                <a:sym typeface="Fraunces Bold"/>
              </a:rPr>
              <a:t> </a:t>
            </a:r>
            <a:r>
              <a:rPr lang="en-US" sz="2849" b="1" u="none" dirty="0" err="1">
                <a:solidFill>
                  <a:srgbClr val="FF3131"/>
                </a:solidFill>
                <a:latin typeface="Fraunces Bold"/>
                <a:ea typeface="Fraunces Bold"/>
                <a:cs typeface="Fraunces Bold"/>
                <a:sym typeface="Fraunces Bold"/>
              </a:rPr>
              <a:t>seasonal_decompose</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để</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tách</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chuỗi</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thành</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ba</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thành</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phần</a:t>
            </a:r>
            <a:r>
              <a:rPr lang="en-US" sz="2849" b="1" u="none" dirty="0">
                <a:solidFill>
                  <a:srgbClr val="16599D"/>
                </a:solidFill>
                <a:latin typeface="Fraunces Bold"/>
                <a:ea typeface="Fraunces Bold"/>
                <a:cs typeface="Fraunces Bold"/>
                <a:sym typeface="Fraunces Bold"/>
              </a:rPr>
              <a:t> </a:t>
            </a:r>
            <a:r>
              <a:rPr lang="en-US" sz="2849" b="1" u="none" dirty="0" err="1">
                <a:solidFill>
                  <a:srgbClr val="16599D"/>
                </a:solidFill>
                <a:latin typeface="Fraunces Bold"/>
                <a:ea typeface="Fraunces Bold"/>
                <a:cs typeface="Fraunces Bold"/>
                <a:sym typeface="Fraunces Bold"/>
              </a:rPr>
              <a:t>chính</a:t>
            </a:r>
            <a:r>
              <a:rPr lang="en-US" sz="2849" b="1" u="none" dirty="0">
                <a:solidFill>
                  <a:srgbClr val="16599D"/>
                </a:solidFill>
                <a:latin typeface="Fraunces Bold"/>
                <a:ea typeface="Fraunces Bold"/>
                <a:cs typeface="Fraunces Bold"/>
                <a:sym typeface="Fraunces Bold"/>
              </a:rPr>
              <a:t>:</a:t>
            </a:r>
          </a:p>
        </p:txBody>
      </p:sp>
      <p:sp>
        <p:nvSpPr>
          <p:cNvPr id="14" name="TextBox 14"/>
          <p:cNvSpPr txBox="1"/>
          <p:nvPr/>
        </p:nvSpPr>
        <p:spPr>
          <a:xfrm>
            <a:off x="419497" y="4382679"/>
            <a:ext cx="7911284" cy="3333751"/>
          </a:xfrm>
          <a:prstGeom prst="rect">
            <a:avLst/>
          </a:prstGeom>
        </p:spPr>
        <p:txBody>
          <a:bodyPr lIns="0" tIns="0" rIns="0" bIns="0" rtlCol="0" anchor="t">
            <a:spAutoFit/>
          </a:bodyPr>
          <a:lstStyle/>
          <a:p>
            <a:pPr marL="647697" lvl="1" indent="-323848" algn="l">
              <a:lnSpc>
                <a:spcPts val="4499"/>
              </a:lnSpc>
              <a:buFont typeface="Arial"/>
              <a:buChar char="•"/>
            </a:pPr>
            <a:r>
              <a:rPr lang="en-US" sz="2999" u="none" dirty="0">
                <a:solidFill>
                  <a:srgbClr val="000000"/>
                </a:solidFill>
                <a:latin typeface="Fraunces"/>
                <a:ea typeface="Fraunces"/>
                <a:cs typeface="Fraunces"/>
                <a:sym typeface="Fraunces"/>
              </a:rPr>
              <a:t>Xu </a:t>
            </a:r>
            <a:r>
              <a:rPr lang="en-US" sz="2999" u="none" dirty="0" err="1">
                <a:solidFill>
                  <a:srgbClr val="000000"/>
                </a:solidFill>
                <a:latin typeface="Fraunces"/>
                <a:ea typeface="Fraunces"/>
                <a:cs typeface="Fraunces"/>
                <a:sym typeface="Fraunces"/>
              </a:rPr>
              <a:t>hướng</a:t>
            </a:r>
            <a:r>
              <a:rPr lang="en-US" sz="2999" u="none" dirty="0">
                <a:solidFill>
                  <a:srgbClr val="000000"/>
                </a:solidFill>
                <a:latin typeface="Fraunces"/>
                <a:ea typeface="Fraunces"/>
                <a:cs typeface="Fraunces"/>
                <a:sym typeface="Fraunces"/>
              </a:rPr>
              <a:t> (trend) – </a:t>
            </a:r>
            <a:r>
              <a:rPr lang="en-US" sz="2999" u="none" dirty="0" err="1">
                <a:solidFill>
                  <a:srgbClr val="000000"/>
                </a:solidFill>
                <a:latin typeface="Fraunces"/>
                <a:ea typeface="Fraunces"/>
                <a:cs typeface="Fraunces"/>
                <a:sym typeface="Fraunces"/>
              </a:rPr>
              <a:t>thể</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hiện</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biến</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động</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dài</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hạn</a:t>
            </a:r>
            <a:endParaRPr lang="en-US" sz="2999" u="none" dirty="0">
              <a:solidFill>
                <a:srgbClr val="000000"/>
              </a:solidFill>
              <a:latin typeface="Fraunces"/>
              <a:ea typeface="Fraunces"/>
              <a:cs typeface="Fraunces"/>
              <a:sym typeface="Fraunces"/>
            </a:endParaRPr>
          </a:p>
          <a:p>
            <a:pPr marL="647697" lvl="1" indent="-323848" algn="l">
              <a:lnSpc>
                <a:spcPts val="4499"/>
              </a:lnSpc>
              <a:buFont typeface="Arial"/>
              <a:buChar char="•"/>
            </a:pPr>
            <a:r>
              <a:rPr lang="en-US" sz="2999" u="none" dirty="0" err="1">
                <a:solidFill>
                  <a:srgbClr val="000000"/>
                </a:solidFill>
                <a:latin typeface="Fraunces"/>
                <a:ea typeface="Fraunces"/>
                <a:cs typeface="Fraunces"/>
                <a:sym typeface="Fraunces"/>
              </a:rPr>
              <a:t>Mùa</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vụ</a:t>
            </a:r>
            <a:r>
              <a:rPr lang="en-US" sz="2999" u="none" dirty="0">
                <a:solidFill>
                  <a:srgbClr val="000000"/>
                </a:solidFill>
                <a:latin typeface="Fraunces"/>
                <a:ea typeface="Fraunces"/>
                <a:cs typeface="Fraunces"/>
                <a:sym typeface="Fraunces"/>
              </a:rPr>
              <a:t> (seasonal) – </a:t>
            </a:r>
            <a:r>
              <a:rPr lang="en-US" sz="2999" u="none" dirty="0" err="1">
                <a:solidFill>
                  <a:srgbClr val="000000"/>
                </a:solidFill>
                <a:latin typeface="Fraunces"/>
                <a:ea typeface="Fraunces"/>
                <a:cs typeface="Fraunces"/>
                <a:sym typeface="Fraunces"/>
              </a:rPr>
              <a:t>các</a:t>
            </a:r>
            <a:r>
              <a:rPr lang="en-US" sz="2999" u="none" dirty="0">
                <a:solidFill>
                  <a:srgbClr val="000000"/>
                </a:solidFill>
                <a:latin typeface="Fraunces"/>
                <a:ea typeface="Fraunces"/>
                <a:cs typeface="Fraunces"/>
                <a:sym typeface="Fraunces"/>
              </a:rPr>
              <a:t> dao </a:t>
            </a:r>
            <a:r>
              <a:rPr lang="en-US" sz="2999" u="none" dirty="0" err="1">
                <a:solidFill>
                  <a:srgbClr val="000000"/>
                </a:solidFill>
                <a:latin typeface="Fraunces"/>
                <a:ea typeface="Fraunces"/>
                <a:cs typeface="Fraunces"/>
                <a:sym typeface="Fraunces"/>
              </a:rPr>
              <a:t>động</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lặp</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lại</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có</a:t>
            </a:r>
            <a:r>
              <a:rPr lang="en-US" sz="2999" u="none" dirty="0">
                <a:solidFill>
                  <a:srgbClr val="000000"/>
                </a:solidFill>
                <a:latin typeface="Fraunces"/>
                <a:ea typeface="Fraunces"/>
                <a:cs typeface="Fraunces"/>
                <a:sym typeface="Fraunces"/>
              </a:rPr>
              <a:t> chu </a:t>
            </a:r>
            <a:r>
              <a:rPr lang="en-US" sz="2999" u="none" dirty="0" err="1">
                <a:solidFill>
                  <a:srgbClr val="000000"/>
                </a:solidFill>
                <a:latin typeface="Fraunces"/>
                <a:ea typeface="Fraunces"/>
                <a:cs typeface="Fraunces"/>
                <a:sym typeface="Fraunces"/>
              </a:rPr>
              <a:t>kỳ</a:t>
            </a:r>
            <a:endParaRPr lang="en-US" sz="2999" u="none" dirty="0">
              <a:solidFill>
                <a:srgbClr val="000000"/>
              </a:solidFill>
              <a:latin typeface="Fraunces"/>
              <a:ea typeface="Fraunces"/>
              <a:cs typeface="Fraunces"/>
              <a:sym typeface="Fraunces"/>
            </a:endParaRPr>
          </a:p>
          <a:p>
            <a:pPr marL="647697" lvl="1" indent="-323848" algn="l">
              <a:lnSpc>
                <a:spcPts val="4499"/>
              </a:lnSpc>
              <a:buFont typeface="Arial"/>
              <a:buChar char="•"/>
            </a:pPr>
            <a:r>
              <a:rPr lang="en-US" sz="2999" u="none" dirty="0" err="1">
                <a:solidFill>
                  <a:srgbClr val="000000"/>
                </a:solidFill>
                <a:latin typeface="Fraunces"/>
                <a:ea typeface="Fraunces"/>
                <a:cs typeface="Fraunces"/>
                <a:sym typeface="Fraunces"/>
              </a:rPr>
              <a:t>Nhiễu</a:t>
            </a:r>
            <a:r>
              <a:rPr lang="en-US" sz="2999" u="none" dirty="0">
                <a:solidFill>
                  <a:srgbClr val="000000"/>
                </a:solidFill>
                <a:latin typeface="Fraunces"/>
                <a:ea typeface="Fraunces"/>
                <a:cs typeface="Fraunces"/>
                <a:sym typeface="Fraunces"/>
              </a:rPr>
              <a:t> (residual) – </a:t>
            </a:r>
            <a:r>
              <a:rPr lang="en-US" sz="2999" u="none" dirty="0" err="1">
                <a:solidFill>
                  <a:srgbClr val="000000"/>
                </a:solidFill>
                <a:latin typeface="Fraunces"/>
                <a:ea typeface="Fraunces"/>
                <a:cs typeface="Fraunces"/>
                <a:sym typeface="Fraunces"/>
              </a:rPr>
              <a:t>phần</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biến</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động</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không</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giải</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thích</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được</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bởi</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hai</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yếu</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tố</a:t>
            </a:r>
            <a:r>
              <a:rPr lang="en-US" sz="2999" u="none" dirty="0">
                <a:solidFill>
                  <a:srgbClr val="000000"/>
                </a:solidFill>
                <a:latin typeface="Fraunces"/>
                <a:ea typeface="Fraunces"/>
                <a:cs typeface="Fraunces"/>
                <a:sym typeface="Fraunces"/>
              </a:rPr>
              <a:t> </a:t>
            </a:r>
            <a:r>
              <a:rPr lang="en-US" sz="2999" u="none" dirty="0" err="1">
                <a:solidFill>
                  <a:srgbClr val="000000"/>
                </a:solidFill>
                <a:latin typeface="Fraunces"/>
                <a:ea typeface="Fraunces"/>
                <a:cs typeface="Fraunces"/>
                <a:sym typeface="Fraunces"/>
              </a:rPr>
              <a:t>trên</a:t>
            </a:r>
            <a:endParaRPr lang="en-US" sz="2999" u="none" dirty="0">
              <a:solidFill>
                <a:srgbClr val="000000"/>
              </a:solidFill>
              <a:latin typeface="Fraunces"/>
              <a:ea typeface="Fraunces"/>
              <a:cs typeface="Fraunces"/>
              <a:sym typeface="Fraunces"/>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49542" y="-431599"/>
            <a:ext cx="2874251" cy="13038508"/>
            <a:chOff x="0" y="0"/>
            <a:chExt cx="757004" cy="3434010"/>
          </a:xfrm>
        </p:grpSpPr>
        <p:sp>
          <p:nvSpPr>
            <p:cNvPr id="3" name="Freeform 3"/>
            <p:cNvSpPr/>
            <p:nvPr/>
          </p:nvSpPr>
          <p:spPr>
            <a:xfrm>
              <a:off x="0" y="0"/>
              <a:ext cx="757004" cy="3434010"/>
            </a:xfrm>
            <a:custGeom>
              <a:avLst/>
              <a:gdLst/>
              <a:ahLst/>
              <a:cxnLst/>
              <a:rect l="l" t="t" r="r" b="b"/>
              <a:pathLst>
                <a:path w="757004" h="3434010">
                  <a:moveTo>
                    <a:pt x="0" y="0"/>
                  </a:moveTo>
                  <a:lnTo>
                    <a:pt x="757004" y="0"/>
                  </a:lnTo>
                  <a:lnTo>
                    <a:pt x="757004" y="3434010"/>
                  </a:lnTo>
                  <a:lnTo>
                    <a:pt x="0" y="3434010"/>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757004" cy="34721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2486411">
            <a:off x="-4222568" y="8891409"/>
            <a:ext cx="15613996" cy="4079156"/>
          </a:xfrm>
          <a:custGeom>
            <a:avLst/>
            <a:gdLst/>
            <a:ahLst/>
            <a:cxnLst/>
            <a:rect l="l" t="t" r="r" b="b"/>
            <a:pathLst>
              <a:path w="15613996" h="4079156">
                <a:moveTo>
                  <a:pt x="0" y="0"/>
                </a:moveTo>
                <a:lnTo>
                  <a:pt x="15613996" y="0"/>
                </a:lnTo>
                <a:lnTo>
                  <a:pt x="15613996" y="4079157"/>
                </a:lnTo>
                <a:lnTo>
                  <a:pt x="0" y="407915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87130" y="589519"/>
            <a:ext cx="8507438" cy="753765"/>
            <a:chOff x="0" y="0"/>
            <a:chExt cx="2299767" cy="203761"/>
          </a:xfrm>
        </p:grpSpPr>
        <p:sp>
          <p:nvSpPr>
            <p:cNvPr id="7" name="Freeform 7"/>
            <p:cNvSpPr/>
            <p:nvPr/>
          </p:nvSpPr>
          <p:spPr>
            <a:xfrm>
              <a:off x="0" y="0"/>
              <a:ext cx="2299767" cy="203761"/>
            </a:xfrm>
            <a:custGeom>
              <a:avLst/>
              <a:gdLst/>
              <a:ahLst/>
              <a:cxnLst/>
              <a:rect l="l" t="t" r="r" b="b"/>
              <a:pathLst>
                <a:path w="2299767" h="203761">
                  <a:moveTo>
                    <a:pt x="59151" y="0"/>
                  </a:moveTo>
                  <a:lnTo>
                    <a:pt x="2240615" y="0"/>
                  </a:lnTo>
                  <a:cubicBezTo>
                    <a:pt x="2256303" y="0"/>
                    <a:pt x="2271349" y="6232"/>
                    <a:pt x="2282442" y="17325"/>
                  </a:cubicBezTo>
                  <a:cubicBezTo>
                    <a:pt x="2293535" y="28418"/>
                    <a:pt x="2299767" y="43463"/>
                    <a:pt x="2299767" y="59151"/>
                  </a:cubicBezTo>
                  <a:lnTo>
                    <a:pt x="2299767" y="144610"/>
                  </a:lnTo>
                  <a:cubicBezTo>
                    <a:pt x="2299767" y="160298"/>
                    <a:pt x="2293535" y="175343"/>
                    <a:pt x="2282442" y="186436"/>
                  </a:cubicBezTo>
                  <a:cubicBezTo>
                    <a:pt x="2271349" y="197529"/>
                    <a:pt x="2256303" y="203761"/>
                    <a:pt x="2240615" y="203761"/>
                  </a:cubicBezTo>
                  <a:lnTo>
                    <a:pt x="59151" y="203761"/>
                  </a:lnTo>
                  <a:cubicBezTo>
                    <a:pt x="43463" y="203761"/>
                    <a:pt x="28418" y="197529"/>
                    <a:pt x="17325" y="186436"/>
                  </a:cubicBezTo>
                  <a:cubicBezTo>
                    <a:pt x="6232" y="175343"/>
                    <a:pt x="0" y="160298"/>
                    <a:pt x="0" y="144610"/>
                  </a:cubicBezTo>
                  <a:lnTo>
                    <a:pt x="0" y="59151"/>
                  </a:lnTo>
                  <a:cubicBezTo>
                    <a:pt x="0" y="43463"/>
                    <a:pt x="6232" y="28418"/>
                    <a:pt x="17325" y="17325"/>
                  </a:cubicBezTo>
                  <a:cubicBezTo>
                    <a:pt x="28418" y="6232"/>
                    <a:pt x="43463" y="0"/>
                    <a:pt x="59151" y="0"/>
                  </a:cubicBezTo>
                  <a:close/>
                </a:path>
              </a:pathLst>
            </a:custGeom>
            <a:solidFill>
              <a:srgbClr val="0071BC"/>
            </a:solidFill>
          </p:spPr>
        </p:sp>
        <p:sp>
          <p:nvSpPr>
            <p:cNvPr id="8" name="TextBox 8"/>
            <p:cNvSpPr txBox="1"/>
            <p:nvPr/>
          </p:nvSpPr>
          <p:spPr>
            <a:xfrm>
              <a:off x="0" y="-38100"/>
              <a:ext cx="2299767" cy="241861"/>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10640" y="738759"/>
            <a:ext cx="434475" cy="411122"/>
          </a:xfrm>
          <a:custGeom>
            <a:avLst/>
            <a:gdLst/>
            <a:ahLst/>
            <a:cxnLst/>
            <a:rect l="l" t="t" r="r" b="b"/>
            <a:pathLst>
              <a:path w="434475" h="411122">
                <a:moveTo>
                  <a:pt x="0" y="0"/>
                </a:moveTo>
                <a:lnTo>
                  <a:pt x="434475" y="0"/>
                </a:lnTo>
                <a:lnTo>
                  <a:pt x="434475" y="411122"/>
                </a:lnTo>
                <a:lnTo>
                  <a:pt x="0" y="4111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259300" y="589519"/>
            <a:ext cx="878362" cy="878362"/>
          </a:xfrm>
          <a:custGeom>
            <a:avLst/>
            <a:gdLst/>
            <a:ahLst/>
            <a:cxnLst/>
            <a:rect l="l" t="t" r="r" b="b"/>
            <a:pathLst>
              <a:path w="878362" h="878362">
                <a:moveTo>
                  <a:pt x="0" y="0"/>
                </a:moveTo>
                <a:lnTo>
                  <a:pt x="878362" y="0"/>
                </a:lnTo>
                <a:lnTo>
                  <a:pt x="878362" y="878362"/>
                </a:lnTo>
                <a:lnTo>
                  <a:pt x="0" y="878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202025" y="691134"/>
            <a:ext cx="8035029" cy="471865"/>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Fraunces"/>
                <a:ea typeface="Fraunces"/>
                <a:cs typeface="Fraunces"/>
                <a:sym typeface="Fraunces"/>
              </a:rPr>
              <a:t>Phân tích kỹ thuật về giá đóng cửa cố phiếu </a:t>
            </a:r>
          </a:p>
        </p:txBody>
      </p:sp>
      <p:grpSp>
        <p:nvGrpSpPr>
          <p:cNvPr id="12" name="Group 12"/>
          <p:cNvGrpSpPr/>
          <p:nvPr/>
        </p:nvGrpSpPr>
        <p:grpSpPr>
          <a:xfrm>
            <a:off x="0" y="2788401"/>
            <a:ext cx="8854064" cy="2454722"/>
            <a:chOff x="0" y="0"/>
            <a:chExt cx="2750135" cy="762454"/>
          </a:xfrm>
        </p:grpSpPr>
        <p:sp>
          <p:nvSpPr>
            <p:cNvPr id="13" name="Freeform 13"/>
            <p:cNvSpPr/>
            <p:nvPr/>
          </p:nvSpPr>
          <p:spPr>
            <a:xfrm>
              <a:off x="0" y="0"/>
              <a:ext cx="2750135" cy="762454"/>
            </a:xfrm>
            <a:custGeom>
              <a:avLst/>
              <a:gdLst/>
              <a:ahLst/>
              <a:cxnLst/>
              <a:rect l="l" t="t" r="r" b="b"/>
              <a:pathLst>
                <a:path w="2750135" h="762454">
                  <a:moveTo>
                    <a:pt x="20111" y="0"/>
                  </a:moveTo>
                  <a:lnTo>
                    <a:pt x="2730024" y="0"/>
                  </a:lnTo>
                  <a:cubicBezTo>
                    <a:pt x="2741131" y="0"/>
                    <a:pt x="2750135" y="9004"/>
                    <a:pt x="2750135" y="20111"/>
                  </a:cubicBezTo>
                  <a:lnTo>
                    <a:pt x="2750135" y="742343"/>
                  </a:lnTo>
                  <a:cubicBezTo>
                    <a:pt x="2750135" y="753450"/>
                    <a:pt x="2741131" y="762454"/>
                    <a:pt x="2730024" y="762454"/>
                  </a:cubicBezTo>
                  <a:lnTo>
                    <a:pt x="20111" y="762454"/>
                  </a:lnTo>
                  <a:cubicBezTo>
                    <a:pt x="9004" y="762454"/>
                    <a:pt x="0" y="753450"/>
                    <a:pt x="0" y="742343"/>
                  </a:cubicBezTo>
                  <a:lnTo>
                    <a:pt x="0" y="20111"/>
                  </a:lnTo>
                  <a:cubicBezTo>
                    <a:pt x="0" y="9004"/>
                    <a:pt x="9004" y="0"/>
                    <a:pt x="20111" y="0"/>
                  </a:cubicBezTo>
                  <a:close/>
                </a:path>
              </a:pathLst>
            </a:custGeom>
            <a:blipFill>
              <a:blip r:embed="rId8"/>
              <a:stretch>
                <a:fillRect t="-497" b="-497"/>
              </a:stretch>
            </a:blipFill>
          </p:spPr>
        </p:sp>
      </p:grpSp>
      <p:grpSp>
        <p:nvGrpSpPr>
          <p:cNvPr id="14" name="Group 14"/>
          <p:cNvGrpSpPr/>
          <p:nvPr/>
        </p:nvGrpSpPr>
        <p:grpSpPr>
          <a:xfrm>
            <a:off x="8854064" y="2788401"/>
            <a:ext cx="8695478" cy="2414629"/>
            <a:chOff x="0" y="0"/>
            <a:chExt cx="2745723" cy="762454"/>
          </a:xfrm>
        </p:grpSpPr>
        <p:sp>
          <p:nvSpPr>
            <p:cNvPr id="15" name="Freeform 15"/>
            <p:cNvSpPr/>
            <p:nvPr/>
          </p:nvSpPr>
          <p:spPr>
            <a:xfrm>
              <a:off x="0" y="0"/>
              <a:ext cx="2745723" cy="762454"/>
            </a:xfrm>
            <a:custGeom>
              <a:avLst/>
              <a:gdLst/>
              <a:ahLst/>
              <a:cxnLst/>
              <a:rect l="l" t="t" r="r" b="b"/>
              <a:pathLst>
                <a:path w="2745723" h="762454">
                  <a:moveTo>
                    <a:pt x="20478" y="0"/>
                  </a:moveTo>
                  <a:lnTo>
                    <a:pt x="2725245" y="0"/>
                  </a:lnTo>
                  <a:cubicBezTo>
                    <a:pt x="2736555" y="0"/>
                    <a:pt x="2745723" y="9168"/>
                    <a:pt x="2745723" y="20478"/>
                  </a:cubicBezTo>
                  <a:lnTo>
                    <a:pt x="2745723" y="741976"/>
                  </a:lnTo>
                  <a:cubicBezTo>
                    <a:pt x="2745723" y="753286"/>
                    <a:pt x="2736555" y="762454"/>
                    <a:pt x="2725245" y="762454"/>
                  </a:cubicBezTo>
                  <a:lnTo>
                    <a:pt x="20478" y="762454"/>
                  </a:lnTo>
                  <a:cubicBezTo>
                    <a:pt x="9168" y="762454"/>
                    <a:pt x="0" y="753286"/>
                    <a:pt x="0" y="741976"/>
                  </a:cubicBezTo>
                  <a:lnTo>
                    <a:pt x="0" y="20478"/>
                  </a:lnTo>
                  <a:cubicBezTo>
                    <a:pt x="0" y="9168"/>
                    <a:pt x="9168" y="0"/>
                    <a:pt x="20478" y="0"/>
                  </a:cubicBezTo>
                  <a:close/>
                </a:path>
              </a:pathLst>
            </a:custGeom>
            <a:blipFill>
              <a:blip r:embed="rId9"/>
              <a:stretch>
                <a:fillRect t="-641" b="-641"/>
              </a:stretch>
            </a:blipFill>
          </p:spPr>
        </p:sp>
      </p:grpSp>
      <p:grpSp>
        <p:nvGrpSpPr>
          <p:cNvPr id="16" name="Group 16"/>
          <p:cNvGrpSpPr/>
          <p:nvPr/>
        </p:nvGrpSpPr>
        <p:grpSpPr>
          <a:xfrm>
            <a:off x="0" y="5669113"/>
            <a:ext cx="8854064" cy="2469664"/>
            <a:chOff x="0" y="0"/>
            <a:chExt cx="2733496" cy="762454"/>
          </a:xfrm>
        </p:grpSpPr>
        <p:sp>
          <p:nvSpPr>
            <p:cNvPr id="17" name="Freeform 17"/>
            <p:cNvSpPr/>
            <p:nvPr/>
          </p:nvSpPr>
          <p:spPr>
            <a:xfrm>
              <a:off x="0" y="0"/>
              <a:ext cx="2733496" cy="762454"/>
            </a:xfrm>
            <a:custGeom>
              <a:avLst/>
              <a:gdLst/>
              <a:ahLst/>
              <a:cxnLst/>
              <a:rect l="l" t="t" r="r" b="b"/>
              <a:pathLst>
                <a:path w="2733496" h="762454">
                  <a:moveTo>
                    <a:pt x="20111" y="0"/>
                  </a:moveTo>
                  <a:lnTo>
                    <a:pt x="2713385" y="0"/>
                  </a:lnTo>
                  <a:cubicBezTo>
                    <a:pt x="2724492" y="0"/>
                    <a:pt x="2733496" y="9004"/>
                    <a:pt x="2733496" y="20111"/>
                  </a:cubicBezTo>
                  <a:lnTo>
                    <a:pt x="2733496" y="742343"/>
                  </a:lnTo>
                  <a:cubicBezTo>
                    <a:pt x="2733496" y="753450"/>
                    <a:pt x="2724492" y="762454"/>
                    <a:pt x="2713385" y="762454"/>
                  </a:cubicBezTo>
                  <a:lnTo>
                    <a:pt x="20111" y="762454"/>
                  </a:lnTo>
                  <a:cubicBezTo>
                    <a:pt x="9004" y="762454"/>
                    <a:pt x="0" y="753450"/>
                    <a:pt x="0" y="742343"/>
                  </a:cubicBezTo>
                  <a:lnTo>
                    <a:pt x="0" y="20111"/>
                  </a:lnTo>
                  <a:cubicBezTo>
                    <a:pt x="0" y="9004"/>
                    <a:pt x="9004" y="0"/>
                    <a:pt x="20111" y="0"/>
                  </a:cubicBezTo>
                  <a:close/>
                </a:path>
              </a:pathLst>
            </a:custGeom>
            <a:blipFill>
              <a:blip r:embed="rId10"/>
              <a:stretch>
                <a:fillRect t="-191" b="-191"/>
              </a:stretch>
            </a:blipFill>
          </p:spPr>
        </p:sp>
      </p:grpSp>
      <p:grpSp>
        <p:nvGrpSpPr>
          <p:cNvPr id="18" name="Group 18"/>
          <p:cNvGrpSpPr/>
          <p:nvPr/>
        </p:nvGrpSpPr>
        <p:grpSpPr>
          <a:xfrm>
            <a:off x="8854064" y="5669113"/>
            <a:ext cx="8695478" cy="2421952"/>
            <a:chOff x="0" y="0"/>
            <a:chExt cx="2737421" cy="762454"/>
          </a:xfrm>
        </p:grpSpPr>
        <p:sp>
          <p:nvSpPr>
            <p:cNvPr id="19" name="Freeform 19"/>
            <p:cNvSpPr/>
            <p:nvPr/>
          </p:nvSpPr>
          <p:spPr>
            <a:xfrm>
              <a:off x="0" y="0"/>
              <a:ext cx="2737421" cy="762454"/>
            </a:xfrm>
            <a:custGeom>
              <a:avLst/>
              <a:gdLst/>
              <a:ahLst/>
              <a:cxnLst/>
              <a:rect l="l" t="t" r="r" b="b"/>
              <a:pathLst>
                <a:path w="2737421" h="762454">
                  <a:moveTo>
                    <a:pt x="20478" y="0"/>
                  </a:moveTo>
                  <a:lnTo>
                    <a:pt x="2716943" y="0"/>
                  </a:lnTo>
                  <a:cubicBezTo>
                    <a:pt x="2728252" y="0"/>
                    <a:pt x="2737421" y="9168"/>
                    <a:pt x="2737421" y="20478"/>
                  </a:cubicBezTo>
                  <a:lnTo>
                    <a:pt x="2737421" y="741976"/>
                  </a:lnTo>
                  <a:cubicBezTo>
                    <a:pt x="2737421" y="753286"/>
                    <a:pt x="2728252" y="762454"/>
                    <a:pt x="2716943" y="762454"/>
                  </a:cubicBezTo>
                  <a:lnTo>
                    <a:pt x="20478" y="762454"/>
                  </a:lnTo>
                  <a:cubicBezTo>
                    <a:pt x="9168" y="762454"/>
                    <a:pt x="0" y="753286"/>
                    <a:pt x="0" y="741976"/>
                  </a:cubicBezTo>
                  <a:lnTo>
                    <a:pt x="0" y="20478"/>
                  </a:lnTo>
                  <a:cubicBezTo>
                    <a:pt x="0" y="9168"/>
                    <a:pt x="9168" y="0"/>
                    <a:pt x="20478" y="0"/>
                  </a:cubicBezTo>
                  <a:close/>
                </a:path>
              </a:pathLst>
            </a:custGeom>
            <a:blipFill>
              <a:blip r:embed="rId11"/>
              <a:stretch>
                <a:fillRect t="-488" b="-488"/>
              </a:stretch>
            </a:blipFill>
          </p:spPr>
        </p:sp>
      </p:gr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98481" y="-336513"/>
            <a:ext cx="2874251" cy="13038508"/>
            <a:chOff x="0" y="0"/>
            <a:chExt cx="757004" cy="3434010"/>
          </a:xfrm>
        </p:grpSpPr>
        <p:sp>
          <p:nvSpPr>
            <p:cNvPr id="3" name="Freeform 3"/>
            <p:cNvSpPr/>
            <p:nvPr/>
          </p:nvSpPr>
          <p:spPr>
            <a:xfrm>
              <a:off x="0" y="0"/>
              <a:ext cx="757004" cy="3434010"/>
            </a:xfrm>
            <a:custGeom>
              <a:avLst/>
              <a:gdLst/>
              <a:ahLst/>
              <a:cxnLst/>
              <a:rect l="l" t="t" r="r" b="b"/>
              <a:pathLst>
                <a:path w="757004" h="3434010">
                  <a:moveTo>
                    <a:pt x="0" y="0"/>
                  </a:moveTo>
                  <a:lnTo>
                    <a:pt x="757004" y="0"/>
                  </a:lnTo>
                  <a:lnTo>
                    <a:pt x="757004" y="3434010"/>
                  </a:lnTo>
                  <a:lnTo>
                    <a:pt x="0" y="3434010"/>
                  </a:lnTo>
                  <a:close/>
                </a:path>
              </a:pathLst>
            </a:custGeom>
            <a:gradFill rotWithShape="1">
              <a:gsLst>
                <a:gs pos="0">
                  <a:srgbClr val="366980">
                    <a:alpha val="100000"/>
                  </a:srgbClr>
                </a:gs>
                <a:gs pos="100000">
                  <a:srgbClr val="0B51AE">
                    <a:alpha val="0"/>
                  </a:srgbClr>
                </a:gs>
              </a:gsLst>
              <a:lin ang="5400000"/>
            </a:gradFill>
          </p:spPr>
        </p:sp>
        <p:sp>
          <p:nvSpPr>
            <p:cNvPr id="4" name="TextBox 4"/>
            <p:cNvSpPr txBox="1"/>
            <p:nvPr/>
          </p:nvSpPr>
          <p:spPr>
            <a:xfrm>
              <a:off x="0" y="-38100"/>
              <a:ext cx="757004" cy="34721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2486411">
            <a:off x="-4222568" y="8891409"/>
            <a:ext cx="15613996" cy="4079156"/>
          </a:xfrm>
          <a:custGeom>
            <a:avLst/>
            <a:gdLst/>
            <a:ahLst/>
            <a:cxnLst/>
            <a:rect l="l" t="t" r="r" b="b"/>
            <a:pathLst>
              <a:path w="15613996" h="4079156">
                <a:moveTo>
                  <a:pt x="0" y="0"/>
                </a:moveTo>
                <a:lnTo>
                  <a:pt x="15613996" y="0"/>
                </a:lnTo>
                <a:lnTo>
                  <a:pt x="15613996" y="4079157"/>
                </a:lnTo>
                <a:lnTo>
                  <a:pt x="0" y="407915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67923" y="2260691"/>
            <a:ext cx="4019158" cy="776400"/>
            <a:chOff x="0" y="0"/>
            <a:chExt cx="1074258" cy="207520"/>
          </a:xfrm>
        </p:grpSpPr>
        <p:sp>
          <p:nvSpPr>
            <p:cNvPr id="7" name="Freeform 7"/>
            <p:cNvSpPr/>
            <p:nvPr/>
          </p:nvSpPr>
          <p:spPr>
            <a:xfrm>
              <a:off x="0" y="0"/>
              <a:ext cx="1074258" cy="207520"/>
            </a:xfrm>
            <a:custGeom>
              <a:avLst/>
              <a:gdLst/>
              <a:ahLst/>
              <a:cxnLst/>
              <a:rect l="l" t="t" r="r" b="b"/>
              <a:pathLst>
                <a:path w="1074258" h="207520">
                  <a:moveTo>
                    <a:pt x="103760" y="0"/>
                  </a:moveTo>
                  <a:lnTo>
                    <a:pt x="970498" y="0"/>
                  </a:lnTo>
                  <a:cubicBezTo>
                    <a:pt x="1027803" y="0"/>
                    <a:pt x="1074258" y="46455"/>
                    <a:pt x="1074258" y="103760"/>
                  </a:cubicBezTo>
                  <a:lnTo>
                    <a:pt x="1074258" y="103760"/>
                  </a:lnTo>
                  <a:cubicBezTo>
                    <a:pt x="1074258" y="161065"/>
                    <a:pt x="1027803" y="207520"/>
                    <a:pt x="970498" y="207520"/>
                  </a:cubicBezTo>
                  <a:lnTo>
                    <a:pt x="103760" y="207520"/>
                  </a:lnTo>
                  <a:cubicBezTo>
                    <a:pt x="46455" y="207520"/>
                    <a:pt x="0" y="161065"/>
                    <a:pt x="0" y="103760"/>
                  </a:cubicBezTo>
                  <a:lnTo>
                    <a:pt x="0" y="103760"/>
                  </a:lnTo>
                  <a:cubicBezTo>
                    <a:pt x="0" y="46455"/>
                    <a:pt x="46455" y="0"/>
                    <a:pt x="103760" y="0"/>
                  </a:cubicBezTo>
                  <a:close/>
                </a:path>
              </a:pathLst>
            </a:custGeom>
            <a:solidFill>
              <a:srgbClr val="0071BC"/>
            </a:solidFill>
          </p:spPr>
        </p:sp>
        <p:sp>
          <p:nvSpPr>
            <p:cNvPr id="8" name="TextBox 8"/>
            <p:cNvSpPr txBox="1"/>
            <p:nvPr/>
          </p:nvSpPr>
          <p:spPr>
            <a:xfrm>
              <a:off x="0" y="-28575"/>
              <a:ext cx="1074258" cy="236095"/>
            </a:xfrm>
            <a:prstGeom prst="rect">
              <a:avLst/>
            </a:prstGeom>
          </p:spPr>
          <p:txBody>
            <a:bodyPr lIns="50800" tIns="50800" rIns="50800" bIns="50800" rtlCol="0" anchor="ctr"/>
            <a:lstStyle/>
            <a:p>
              <a:pPr algn="ctr">
                <a:lnSpc>
                  <a:spcPts val="1540"/>
                </a:lnSpc>
              </a:pPr>
              <a:endParaRPr/>
            </a:p>
          </p:txBody>
        </p:sp>
      </p:grpSp>
      <p:sp>
        <p:nvSpPr>
          <p:cNvPr id="9" name="Freeform 9"/>
          <p:cNvSpPr/>
          <p:nvPr/>
        </p:nvSpPr>
        <p:spPr>
          <a:xfrm>
            <a:off x="1218870" y="2326490"/>
            <a:ext cx="549053" cy="519541"/>
          </a:xfrm>
          <a:custGeom>
            <a:avLst/>
            <a:gdLst/>
            <a:ahLst/>
            <a:cxnLst/>
            <a:rect l="l" t="t" r="r" b="b"/>
            <a:pathLst>
              <a:path w="549053" h="519541">
                <a:moveTo>
                  <a:pt x="0" y="0"/>
                </a:moveTo>
                <a:lnTo>
                  <a:pt x="549053" y="0"/>
                </a:lnTo>
                <a:lnTo>
                  <a:pt x="549053" y="519542"/>
                </a:lnTo>
                <a:lnTo>
                  <a:pt x="0" y="519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259300" y="589519"/>
            <a:ext cx="878362" cy="878362"/>
          </a:xfrm>
          <a:custGeom>
            <a:avLst/>
            <a:gdLst/>
            <a:ahLst/>
            <a:cxnLst/>
            <a:rect l="l" t="t" r="r" b="b"/>
            <a:pathLst>
              <a:path w="878362" h="878362">
                <a:moveTo>
                  <a:pt x="0" y="0"/>
                </a:moveTo>
                <a:lnTo>
                  <a:pt x="878362" y="0"/>
                </a:lnTo>
                <a:lnTo>
                  <a:pt x="878362" y="878362"/>
                </a:lnTo>
                <a:lnTo>
                  <a:pt x="0" y="878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578272" y="1230603"/>
            <a:ext cx="8994240" cy="3612976"/>
          </a:xfrm>
          <a:custGeom>
            <a:avLst/>
            <a:gdLst/>
            <a:ahLst/>
            <a:cxnLst/>
            <a:rect l="l" t="t" r="r" b="b"/>
            <a:pathLst>
              <a:path w="8994240" h="3612976">
                <a:moveTo>
                  <a:pt x="0" y="0"/>
                </a:moveTo>
                <a:lnTo>
                  <a:pt x="8994240" y="0"/>
                </a:lnTo>
                <a:lnTo>
                  <a:pt x="8994240" y="3612976"/>
                </a:lnTo>
                <a:lnTo>
                  <a:pt x="0" y="3612976"/>
                </a:lnTo>
                <a:lnTo>
                  <a:pt x="0" y="0"/>
                </a:lnTo>
                <a:close/>
              </a:path>
            </a:pathLst>
          </a:custGeom>
          <a:blipFill>
            <a:blip r:embed="rId8"/>
            <a:stretch>
              <a:fillRect l="-579" t="-2810" r="-2026"/>
            </a:stretch>
          </a:blipFill>
        </p:spPr>
      </p:sp>
      <p:sp>
        <p:nvSpPr>
          <p:cNvPr id="12" name="Freeform 12"/>
          <p:cNvSpPr/>
          <p:nvPr/>
        </p:nvSpPr>
        <p:spPr>
          <a:xfrm>
            <a:off x="6578272" y="5183687"/>
            <a:ext cx="8994240" cy="2787794"/>
          </a:xfrm>
          <a:custGeom>
            <a:avLst/>
            <a:gdLst/>
            <a:ahLst/>
            <a:cxnLst/>
            <a:rect l="l" t="t" r="r" b="b"/>
            <a:pathLst>
              <a:path w="8994240" h="2787794">
                <a:moveTo>
                  <a:pt x="0" y="0"/>
                </a:moveTo>
                <a:lnTo>
                  <a:pt x="8994240" y="0"/>
                </a:lnTo>
                <a:lnTo>
                  <a:pt x="8994240" y="2787793"/>
                </a:lnTo>
                <a:lnTo>
                  <a:pt x="0" y="2787793"/>
                </a:lnTo>
                <a:lnTo>
                  <a:pt x="0" y="0"/>
                </a:lnTo>
                <a:close/>
              </a:path>
            </a:pathLst>
          </a:custGeom>
          <a:blipFill>
            <a:blip r:embed="rId9"/>
            <a:stretch>
              <a:fillRect l="-3510" r="-7897"/>
            </a:stretch>
          </a:blipFill>
        </p:spPr>
      </p:sp>
      <p:grpSp>
        <p:nvGrpSpPr>
          <p:cNvPr id="13" name="Group 13"/>
          <p:cNvGrpSpPr/>
          <p:nvPr/>
        </p:nvGrpSpPr>
        <p:grpSpPr>
          <a:xfrm>
            <a:off x="1800789" y="5779472"/>
            <a:ext cx="3986292" cy="825587"/>
            <a:chOff x="0" y="0"/>
            <a:chExt cx="1049888" cy="217438"/>
          </a:xfrm>
        </p:grpSpPr>
        <p:sp>
          <p:nvSpPr>
            <p:cNvPr id="14" name="Freeform 14"/>
            <p:cNvSpPr/>
            <p:nvPr/>
          </p:nvSpPr>
          <p:spPr>
            <a:xfrm>
              <a:off x="0" y="0"/>
              <a:ext cx="1049887" cy="217438"/>
            </a:xfrm>
            <a:custGeom>
              <a:avLst/>
              <a:gdLst/>
              <a:ahLst/>
              <a:cxnLst/>
              <a:rect l="l" t="t" r="r" b="b"/>
              <a:pathLst>
                <a:path w="1049887" h="217438">
                  <a:moveTo>
                    <a:pt x="108719" y="0"/>
                  </a:moveTo>
                  <a:lnTo>
                    <a:pt x="941168" y="0"/>
                  </a:lnTo>
                  <a:cubicBezTo>
                    <a:pt x="1001212" y="0"/>
                    <a:pt x="1049887" y="48675"/>
                    <a:pt x="1049887" y="108719"/>
                  </a:cubicBezTo>
                  <a:lnTo>
                    <a:pt x="1049887" y="108719"/>
                  </a:lnTo>
                  <a:cubicBezTo>
                    <a:pt x="1049887" y="137553"/>
                    <a:pt x="1038433" y="165207"/>
                    <a:pt x="1018044" y="185595"/>
                  </a:cubicBezTo>
                  <a:cubicBezTo>
                    <a:pt x="997656" y="205984"/>
                    <a:pt x="970002" y="217438"/>
                    <a:pt x="941168" y="217438"/>
                  </a:cubicBezTo>
                  <a:lnTo>
                    <a:pt x="108719" y="217438"/>
                  </a:lnTo>
                  <a:cubicBezTo>
                    <a:pt x="48675" y="217438"/>
                    <a:pt x="0" y="168763"/>
                    <a:pt x="0" y="108719"/>
                  </a:cubicBezTo>
                  <a:lnTo>
                    <a:pt x="0" y="108719"/>
                  </a:lnTo>
                  <a:cubicBezTo>
                    <a:pt x="0" y="48675"/>
                    <a:pt x="48675" y="0"/>
                    <a:pt x="108719" y="0"/>
                  </a:cubicBezTo>
                  <a:close/>
                </a:path>
              </a:pathLst>
            </a:custGeom>
            <a:solidFill>
              <a:srgbClr val="0071BC"/>
            </a:solidFill>
          </p:spPr>
        </p:sp>
        <p:sp>
          <p:nvSpPr>
            <p:cNvPr id="15" name="TextBox 15"/>
            <p:cNvSpPr txBox="1"/>
            <p:nvPr/>
          </p:nvSpPr>
          <p:spPr>
            <a:xfrm>
              <a:off x="0" y="-38100"/>
              <a:ext cx="1049888" cy="255538"/>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218870" y="6003308"/>
            <a:ext cx="549053" cy="519541"/>
          </a:xfrm>
          <a:custGeom>
            <a:avLst/>
            <a:gdLst/>
            <a:ahLst/>
            <a:cxnLst/>
            <a:rect l="l" t="t" r="r" b="b"/>
            <a:pathLst>
              <a:path w="549053" h="519541">
                <a:moveTo>
                  <a:pt x="0" y="0"/>
                </a:moveTo>
                <a:lnTo>
                  <a:pt x="549053" y="0"/>
                </a:lnTo>
                <a:lnTo>
                  <a:pt x="549053" y="519541"/>
                </a:lnTo>
                <a:lnTo>
                  <a:pt x="0" y="519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7" name="Group 17"/>
          <p:cNvGrpSpPr/>
          <p:nvPr/>
        </p:nvGrpSpPr>
        <p:grpSpPr>
          <a:xfrm>
            <a:off x="1819691" y="8607160"/>
            <a:ext cx="3967390" cy="809753"/>
            <a:chOff x="0" y="0"/>
            <a:chExt cx="1044909" cy="213268"/>
          </a:xfrm>
        </p:grpSpPr>
        <p:sp>
          <p:nvSpPr>
            <p:cNvPr id="18" name="Freeform 18"/>
            <p:cNvSpPr/>
            <p:nvPr/>
          </p:nvSpPr>
          <p:spPr>
            <a:xfrm>
              <a:off x="0" y="0"/>
              <a:ext cx="1044909" cy="213268"/>
            </a:xfrm>
            <a:custGeom>
              <a:avLst/>
              <a:gdLst/>
              <a:ahLst/>
              <a:cxnLst/>
              <a:rect l="l" t="t" r="r" b="b"/>
              <a:pathLst>
                <a:path w="1044909" h="213268">
                  <a:moveTo>
                    <a:pt x="106634" y="0"/>
                  </a:moveTo>
                  <a:lnTo>
                    <a:pt x="938275" y="0"/>
                  </a:lnTo>
                  <a:cubicBezTo>
                    <a:pt x="966556" y="0"/>
                    <a:pt x="993679" y="11235"/>
                    <a:pt x="1013677" y="31232"/>
                  </a:cubicBezTo>
                  <a:cubicBezTo>
                    <a:pt x="1033675" y="51230"/>
                    <a:pt x="1044909" y="78353"/>
                    <a:pt x="1044909" y="106634"/>
                  </a:cubicBezTo>
                  <a:lnTo>
                    <a:pt x="1044909" y="106634"/>
                  </a:lnTo>
                  <a:cubicBezTo>
                    <a:pt x="1044909" y="134915"/>
                    <a:pt x="1033675" y="162038"/>
                    <a:pt x="1013677" y="182036"/>
                  </a:cubicBezTo>
                  <a:cubicBezTo>
                    <a:pt x="993679" y="202034"/>
                    <a:pt x="966556" y="213268"/>
                    <a:pt x="938275" y="213268"/>
                  </a:cubicBezTo>
                  <a:lnTo>
                    <a:pt x="106634" y="213268"/>
                  </a:lnTo>
                  <a:cubicBezTo>
                    <a:pt x="78353" y="213268"/>
                    <a:pt x="51230" y="202034"/>
                    <a:pt x="31232" y="182036"/>
                  </a:cubicBezTo>
                  <a:cubicBezTo>
                    <a:pt x="11235" y="162038"/>
                    <a:pt x="0" y="134915"/>
                    <a:pt x="0" y="106634"/>
                  </a:cubicBezTo>
                  <a:lnTo>
                    <a:pt x="0" y="106634"/>
                  </a:lnTo>
                  <a:cubicBezTo>
                    <a:pt x="0" y="78353"/>
                    <a:pt x="11235" y="51230"/>
                    <a:pt x="31232" y="31232"/>
                  </a:cubicBezTo>
                  <a:cubicBezTo>
                    <a:pt x="51230" y="11235"/>
                    <a:pt x="78353" y="0"/>
                    <a:pt x="106634" y="0"/>
                  </a:cubicBezTo>
                  <a:close/>
                </a:path>
              </a:pathLst>
            </a:custGeom>
            <a:solidFill>
              <a:srgbClr val="0071BC"/>
            </a:solidFill>
          </p:spPr>
        </p:sp>
        <p:sp>
          <p:nvSpPr>
            <p:cNvPr id="19" name="TextBox 19"/>
            <p:cNvSpPr txBox="1"/>
            <p:nvPr/>
          </p:nvSpPr>
          <p:spPr>
            <a:xfrm>
              <a:off x="0" y="-38100"/>
              <a:ext cx="1044909" cy="251368"/>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218870" y="8672959"/>
            <a:ext cx="549053" cy="519541"/>
          </a:xfrm>
          <a:custGeom>
            <a:avLst/>
            <a:gdLst/>
            <a:ahLst/>
            <a:cxnLst/>
            <a:rect l="l" t="t" r="r" b="b"/>
            <a:pathLst>
              <a:path w="549053" h="519541">
                <a:moveTo>
                  <a:pt x="0" y="0"/>
                </a:moveTo>
                <a:lnTo>
                  <a:pt x="549053" y="0"/>
                </a:lnTo>
                <a:lnTo>
                  <a:pt x="549053" y="519541"/>
                </a:lnTo>
                <a:lnTo>
                  <a:pt x="0" y="519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6506057" y="8424832"/>
            <a:ext cx="9066455" cy="1445143"/>
          </a:xfrm>
          <a:custGeom>
            <a:avLst/>
            <a:gdLst/>
            <a:ahLst/>
            <a:cxnLst/>
            <a:rect l="l" t="t" r="r" b="b"/>
            <a:pathLst>
              <a:path w="9066455" h="1445143">
                <a:moveTo>
                  <a:pt x="0" y="0"/>
                </a:moveTo>
                <a:lnTo>
                  <a:pt x="9066455" y="0"/>
                </a:lnTo>
                <a:lnTo>
                  <a:pt x="9066455" y="1445143"/>
                </a:lnTo>
                <a:lnTo>
                  <a:pt x="0" y="1445143"/>
                </a:lnTo>
                <a:lnTo>
                  <a:pt x="0" y="0"/>
                </a:lnTo>
                <a:close/>
              </a:path>
            </a:pathLst>
          </a:custGeom>
          <a:blipFill>
            <a:blip r:embed="rId10"/>
            <a:stretch>
              <a:fillRect r="-8064"/>
            </a:stretch>
          </a:blipFill>
        </p:spPr>
      </p:sp>
      <p:sp>
        <p:nvSpPr>
          <p:cNvPr id="22" name="TextBox 22"/>
          <p:cNvSpPr txBox="1"/>
          <p:nvPr/>
        </p:nvSpPr>
        <p:spPr>
          <a:xfrm>
            <a:off x="490811" y="381856"/>
            <a:ext cx="9617799" cy="646863"/>
          </a:xfrm>
          <a:prstGeom prst="rect">
            <a:avLst/>
          </a:prstGeom>
        </p:spPr>
        <p:txBody>
          <a:bodyPr lIns="0" tIns="0" rIns="0" bIns="0" rtlCol="0" anchor="t">
            <a:spAutoFit/>
          </a:bodyPr>
          <a:lstStyle/>
          <a:p>
            <a:pPr algn="l">
              <a:lnSpc>
                <a:spcPts val="5213"/>
              </a:lnSpc>
            </a:pPr>
            <a:r>
              <a:rPr lang="en-US" sz="4010" b="1">
                <a:solidFill>
                  <a:srgbClr val="0F5995"/>
                </a:solidFill>
                <a:latin typeface="Fraunces Bold"/>
                <a:ea typeface="Fraunces Bold"/>
                <a:cs typeface="Fraunces Bold"/>
                <a:sym typeface="Fraunces Bold"/>
              </a:rPr>
              <a:t>2. Huấn luyện mô hình </a:t>
            </a:r>
          </a:p>
        </p:txBody>
      </p:sp>
      <p:sp>
        <p:nvSpPr>
          <p:cNvPr id="23" name="TextBox 23"/>
          <p:cNvSpPr txBox="1"/>
          <p:nvPr/>
        </p:nvSpPr>
        <p:spPr>
          <a:xfrm>
            <a:off x="2232466" y="2414717"/>
            <a:ext cx="3141840" cy="396240"/>
          </a:xfrm>
          <a:prstGeom prst="rect">
            <a:avLst/>
          </a:prstGeom>
        </p:spPr>
        <p:txBody>
          <a:bodyPr lIns="0" tIns="0" rIns="0" bIns="0" rtlCol="0" anchor="t">
            <a:spAutoFit/>
          </a:bodyPr>
          <a:lstStyle/>
          <a:p>
            <a:pPr algn="l">
              <a:lnSpc>
                <a:spcPts val="3359"/>
              </a:lnSpc>
              <a:spcBef>
                <a:spcPct val="0"/>
              </a:spcBef>
            </a:pPr>
            <a:r>
              <a:rPr lang="en-US" sz="2400">
                <a:solidFill>
                  <a:srgbClr val="FFFFFF"/>
                </a:solidFill>
                <a:latin typeface="Fraunces"/>
                <a:ea typeface="Fraunces"/>
                <a:cs typeface="Fraunces"/>
                <a:sym typeface="Fraunces"/>
              </a:rPr>
              <a:t>Chuẩn bị huấn luyện </a:t>
            </a:r>
          </a:p>
        </p:txBody>
      </p:sp>
      <p:sp>
        <p:nvSpPr>
          <p:cNvPr id="24" name="TextBox 24"/>
          <p:cNvSpPr txBox="1"/>
          <p:nvPr/>
        </p:nvSpPr>
        <p:spPr>
          <a:xfrm>
            <a:off x="2464574" y="5965571"/>
            <a:ext cx="2931178" cy="396240"/>
          </a:xfrm>
          <a:prstGeom prst="rect">
            <a:avLst/>
          </a:prstGeom>
        </p:spPr>
        <p:txBody>
          <a:bodyPr lIns="0" tIns="0" rIns="0" bIns="0" rtlCol="0" anchor="t">
            <a:spAutoFit/>
          </a:bodyPr>
          <a:lstStyle/>
          <a:p>
            <a:pPr algn="l">
              <a:lnSpc>
                <a:spcPts val="3359"/>
              </a:lnSpc>
              <a:spcBef>
                <a:spcPct val="0"/>
              </a:spcBef>
            </a:pPr>
            <a:r>
              <a:rPr lang="en-US" sz="2400">
                <a:solidFill>
                  <a:srgbClr val="FFFFFF"/>
                </a:solidFill>
                <a:latin typeface="Fraunces"/>
                <a:ea typeface="Fraunces"/>
                <a:cs typeface="Fraunces"/>
                <a:sym typeface="Fraunces"/>
              </a:rPr>
              <a:t>Xây dựng mô hình </a:t>
            </a:r>
          </a:p>
        </p:txBody>
      </p:sp>
      <p:sp>
        <p:nvSpPr>
          <p:cNvPr id="25" name="TextBox 25"/>
          <p:cNvSpPr txBox="1"/>
          <p:nvPr/>
        </p:nvSpPr>
        <p:spPr>
          <a:xfrm>
            <a:off x="2367925" y="8794866"/>
            <a:ext cx="2987331" cy="396240"/>
          </a:xfrm>
          <a:prstGeom prst="rect">
            <a:avLst/>
          </a:prstGeom>
        </p:spPr>
        <p:txBody>
          <a:bodyPr lIns="0" tIns="0" rIns="0" bIns="0" rtlCol="0" anchor="t">
            <a:spAutoFit/>
          </a:bodyPr>
          <a:lstStyle/>
          <a:p>
            <a:pPr algn="l">
              <a:lnSpc>
                <a:spcPts val="3359"/>
              </a:lnSpc>
              <a:spcBef>
                <a:spcPct val="0"/>
              </a:spcBef>
            </a:pPr>
            <a:r>
              <a:rPr lang="en-US" sz="2400">
                <a:solidFill>
                  <a:srgbClr val="FFFFFF"/>
                </a:solidFill>
                <a:latin typeface="Fraunces"/>
                <a:ea typeface="Fraunces"/>
                <a:cs typeface="Fraunces"/>
                <a:sym typeface="Fraunces"/>
              </a:rPr>
              <a:t>Huấn luyện mô hình </a:t>
            </a:r>
          </a:p>
        </p:txBody>
      </p:sp>
    </p:spTree>
  </p:cSld>
  <p:clrMapOvr>
    <a:masterClrMapping/>
  </p:clrMapOvr>
  <mc:AlternateContent xmlns:mc="http://schemas.openxmlformats.org/markup-compatibility/2006">
    <mc:Choice xmlns:p14="http://schemas.microsoft.com/office/powerpoint/2010/main" Requires="p14">
      <p:transition spd="med">
        <p14:flythrough/>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161608" y="2126039"/>
            <a:ext cx="15351301" cy="4010527"/>
          </a:xfrm>
          <a:custGeom>
            <a:avLst/>
            <a:gdLst/>
            <a:ahLst/>
            <a:cxnLst/>
            <a:rect l="l" t="t" r="r" b="b"/>
            <a:pathLst>
              <a:path w="15351301" h="4010527">
                <a:moveTo>
                  <a:pt x="0" y="0"/>
                </a:moveTo>
                <a:lnTo>
                  <a:pt x="15351301" y="0"/>
                </a:lnTo>
                <a:lnTo>
                  <a:pt x="15351301" y="4010527"/>
                </a:lnTo>
                <a:lnTo>
                  <a:pt x="0" y="401052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00870" y="6987142"/>
            <a:ext cx="18689741" cy="3597259"/>
            <a:chOff x="0" y="0"/>
            <a:chExt cx="24919654" cy="4796345"/>
          </a:xfrm>
        </p:grpSpPr>
        <p:pic>
          <p:nvPicPr>
            <p:cNvPr id="4" name="Picture 4"/>
            <p:cNvPicPr>
              <a:picLocks noChangeAspect="1"/>
            </p:cNvPicPr>
            <p:nvPr/>
          </p:nvPicPr>
          <p:blipFill>
            <a:blip r:embed="rId4"/>
            <a:srcRect t="34351" b="34351"/>
            <a:stretch>
              <a:fillRect/>
            </a:stretch>
          </p:blipFill>
          <p:spPr>
            <a:xfrm>
              <a:off x="0" y="0"/>
              <a:ext cx="24919654" cy="4796345"/>
            </a:xfrm>
            <a:prstGeom prst="rect">
              <a:avLst/>
            </a:prstGeom>
          </p:spPr>
        </p:pic>
      </p:grpSp>
      <p:grpSp>
        <p:nvGrpSpPr>
          <p:cNvPr id="5" name="Group 5"/>
          <p:cNvGrpSpPr/>
          <p:nvPr/>
        </p:nvGrpSpPr>
        <p:grpSpPr>
          <a:xfrm rot="5400000">
            <a:off x="8202323" y="-3883721"/>
            <a:ext cx="796859" cy="21741727"/>
            <a:chOff x="0" y="0"/>
            <a:chExt cx="209872" cy="5726216"/>
          </a:xfrm>
        </p:grpSpPr>
        <p:sp>
          <p:nvSpPr>
            <p:cNvPr id="6" name="Freeform 6"/>
            <p:cNvSpPr/>
            <p:nvPr/>
          </p:nvSpPr>
          <p:spPr>
            <a:xfrm>
              <a:off x="0" y="0"/>
              <a:ext cx="209872" cy="5726216"/>
            </a:xfrm>
            <a:custGeom>
              <a:avLst/>
              <a:gdLst/>
              <a:ahLst/>
              <a:cxnLst/>
              <a:rect l="l" t="t" r="r" b="b"/>
              <a:pathLst>
                <a:path w="209872" h="5726216">
                  <a:moveTo>
                    <a:pt x="0" y="0"/>
                  </a:moveTo>
                  <a:lnTo>
                    <a:pt x="209872" y="0"/>
                  </a:lnTo>
                  <a:lnTo>
                    <a:pt x="209872" y="5726216"/>
                  </a:lnTo>
                  <a:lnTo>
                    <a:pt x="0" y="5726216"/>
                  </a:lnTo>
                  <a:close/>
                </a:path>
              </a:pathLst>
            </a:custGeom>
            <a:gradFill rotWithShape="1">
              <a:gsLst>
                <a:gs pos="0">
                  <a:srgbClr val="366980">
                    <a:alpha val="100000"/>
                  </a:srgbClr>
                </a:gs>
                <a:gs pos="100000">
                  <a:srgbClr val="0B51AE">
                    <a:alpha val="0"/>
                  </a:srgbClr>
                </a:gs>
              </a:gsLst>
              <a:lin ang="5400000"/>
            </a:gradFill>
          </p:spPr>
        </p:sp>
        <p:sp>
          <p:nvSpPr>
            <p:cNvPr id="7" name="TextBox 7"/>
            <p:cNvSpPr txBox="1"/>
            <p:nvPr/>
          </p:nvSpPr>
          <p:spPr>
            <a:xfrm>
              <a:off x="0" y="-38100"/>
              <a:ext cx="209872" cy="576431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1100108"/>
            <a:ext cx="970007" cy="1003347"/>
            <a:chOff x="0" y="0"/>
            <a:chExt cx="263323" cy="272373"/>
          </a:xfrm>
        </p:grpSpPr>
        <p:sp>
          <p:nvSpPr>
            <p:cNvPr id="9" name="Freeform 9"/>
            <p:cNvSpPr/>
            <p:nvPr/>
          </p:nvSpPr>
          <p:spPr>
            <a:xfrm>
              <a:off x="0" y="0"/>
              <a:ext cx="263323" cy="272373"/>
            </a:xfrm>
            <a:custGeom>
              <a:avLst/>
              <a:gdLst/>
              <a:ahLst/>
              <a:cxnLst/>
              <a:rect l="l" t="t" r="r" b="b"/>
              <a:pathLst>
                <a:path w="263323" h="272373">
                  <a:moveTo>
                    <a:pt x="131661" y="0"/>
                  </a:moveTo>
                  <a:lnTo>
                    <a:pt x="131661" y="0"/>
                  </a:lnTo>
                  <a:cubicBezTo>
                    <a:pt x="204376" y="0"/>
                    <a:pt x="263323" y="58947"/>
                    <a:pt x="263323" y="131661"/>
                  </a:cubicBezTo>
                  <a:lnTo>
                    <a:pt x="263323" y="140712"/>
                  </a:lnTo>
                  <a:cubicBezTo>
                    <a:pt x="263323" y="213426"/>
                    <a:pt x="204376" y="272373"/>
                    <a:pt x="131661" y="272373"/>
                  </a:cubicBezTo>
                  <a:lnTo>
                    <a:pt x="131661" y="272373"/>
                  </a:lnTo>
                  <a:cubicBezTo>
                    <a:pt x="58947" y="272373"/>
                    <a:pt x="0" y="213426"/>
                    <a:pt x="0" y="140712"/>
                  </a:cubicBezTo>
                  <a:lnTo>
                    <a:pt x="0" y="131661"/>
                  </a:lnTo>
                  <a:cubicBezTo>
                    <a:pt x="0" y="58947"/>
                    <a:pt x="58947" y="0"/>
                    <a:pt x="131661" y="0"/>
                  </a:cubicBezTo>
                  <a:close/>
                </a:path>
              </a:pathLst>
            </a:custGeom>
            <a:gradFill rotWithShape="1">
              <a:gsLst>
                <a:gs pos="0">
                  <a:srgbClr val="153953">
                    <a:alpha val="100000"/>
                  </a:srgbClr>
                </a:gs>
                <a:gs pos="100000">
                  <a:srgbClr val="065D9B">
                    <a:alpha val="100000"/>
                  </a:srgbClr>
                </a:gs>
              </a:gsLst>
              <a:lin ang="0"/>
            </a:gradFill>
          </p:spPr>
        </p:sp>
        <p:sp>
          <p:nvSpPr>
            <p:cNvPr id="10" name="TextBox 10"/>
            <p:cNvSpPr txBox="1"/>
            <p:nvPr/>
          </p:nvSpPr>
          <p:spPr>
            <a:xfrm>
              <a:off x="0" y="-38100"/>
              <a:ext cx="263323" cy="31047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8700" y="2904099"/>
            <a:ext cx="970007" cy="1003347"/>
            <a:chOff x="0" y="0"/>
            <a:chExt cx="263323" cy="272373"/>
          </a:xfrm>
        </p:grpSpPr>
        <p:sp>
          <p:nvSpPr>
            <p:cNvPr id="12" name="Freeform 12"/>
            <p:cNvSpPr/>
            <p:nvPr/>
          </p:nvSpPr>
          <p:spPr>
            <a:xfrm>
              <a:off x="0" y="0"/>
              <a:ext cx="263323" cy="272373"/>
            </a:xfrm>
            <a:custGeom>
              <a:avLst/>
              <a:gdLst/>
              <a:ahLst/>
              <a:cxnLst/>
              <a:rect l="l" t="t" r="r" b="b"/>
              <a:pathLst>
                <a:path w="263323" h="272373">
                  <a:moveTo>
                    <a:pt x="131661" y="0"/>
                  </a:moveTo>
                  <a:lnTo>
                    <a:pt x="131661" y="0"/>
                  </a:lnTo>
                  <a:cubicBezTo>
                    <a:pt x="204376" y="0"/>
                    <a:pt x="263323" y="58947"/>
                    <a:pt x="263323" y="131661"/>
                  </a:cubicBezTo>
                  <a:lnTo>
                    <a:pt x="263323" y="140712"/>
                  </a:lnTo>
                  <a:cubicBezTo>
                    <a:pt x="263323" y="213426"/>
                    <a:pt x="204376" y="272373"/>
                    <a:pt x="131661" y="272373"/>
                  </a:cubicBezTo>
                  <a:lnTo>
                    <a:pt x="131661" y="272373"/>
                  </a:lnTo>
                  <a:cubicBezTo>
                    <a:pt x="58947" y="272373"/>
                    <a:pt x="0" y="213426"/>
                    <a:pt x="0" y="140712"/>
                  </a:cubicBezTo>
                  <a:lnTo>
                    <a:pt x="0" y="131661"/>
                  </a:lnTo>
                  <a:cubicBezTo>
                    <a:pt x="0" y="58947"/>
                    <a:pt x="58947" y="0"/>
                    <a:pt x="131661" y="0"/>
                  </a:cubicBezTo>
                  <a:close/>
                </a:path>
              </a:pathLst>
            </a:custGeom>
            <a:gradFill rotWithShape="1">
              <a:gsLst>
                <a:gs pos="0">
                  <a:srgbClr val="153953">
                    <a:alpha val="100000"/>
                  </a:srgbClr>
                </a:gs>
                <a:gs pos="100000">
                  <a:srgbClr val="065D9B">
                    <a:alpha val="100000"/>
                  </a:srgbClr>
                </a:gs>
              </a:gsLst>
              <a:lin ang="0"/>
            </a:gradFill>
          </p:spPr>
        </p:sp>
        <p:sp>
          <p:nvSpPr>
            <p:cNvPr id="13" name="TextBox 13"/>
            <p:cNvSpPr txBox="1"/>
            <p:nvPr/>
          </p:nvSpPr>
          <p:spPr>
            <a:xfrm>
              <a:off x="0" y="-38100"/>
              <a:ext cx="263323" cy="31047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28700" y="4711425"/>
            <a:ext cx="970007" cy="1003347"/>
            <a:chOff x="0" y="0"/>
            <a:chExt cx="263323" cy="272373"/>
          </a:xfrm>
        </p:grpSpPr>
        <p:sp>
          <p:nvSpPr>
            <p:cNvPr id="15" name="Freeform 15"/>
            <p:cNvSpPr/>
            <p:nvPr/>
          </p:nvSpPr>
          <p:spPr>
            <a:xfrm>
              <a:off x="0" y="0"/>
              <a:ext cx="263323" cy="272373"/>
            </a:xfrm>
            <a:custGeom>
              <a:avLst/>
              <a:gdLst/>
              <a:ahLst/>
              <a:cxnLst/>
              <a:rect l="l" t="t" r="r" b="b"/>
              <a:pathLst>
                <a:path w="263323" h="272373">
                  <a:moveTo>
                    <a:pt x="131661" y="0"/>
                  </a:moveTo>
                  <a:lnTo>
                    <a:pt x="131661" y="0"/>
                  </a:lnTo>
                  <a:cubicBezTo>
                    <a:pt x="204376" y="0"/>
                    <a:pt x="263323" y="58947"/>
                    <a:pt x="263323" y="131661"/>
                  </a:cubicBezTo>
                  <a:lnTo>
                    <a:pt x="263323" y="140712"/>
                  </a:lnTo>
                  <a:cubicBezTo>
                    <a:pt x="263323" y="213426"/>
                    <a:pt x="204376" y="272373"/>
                    <a:pt x="131661" y="272373"/>
                  </a:cubicBezTo>
                  <a:lnTo>
                    <a:pt x="131661" y="272373"/>
                  </a:lnTo>
                  <a:cubicBezTo>
                    <a:pt x="58947" y="272373"/>
                    <a:pt x="0" y="213426"/>
                    <a:pt x="0" y="140712"/>
                  </a:cubicBezTo>
                  <a:lnTo>
                    <a:pt x="0" y="131661"/>
                  </a:lnTo>
                  <a:cubicBezTo>
                    <a:pt x="0" y="58947"/>
                    <a:pt x="58947" y="0"/>
                    <a:pt x="131661" y="0"/>
                  </a:cubicBezTo>
                  <a:close/>
                </a:path>
              </a:pathLst>
            </a:custGeom>
            <a:gradFill rotWithShape="1">
              <a:gsLst>
                <a:gs pos="0">
                  <a:srgbClr val="153953">
                    <a:alpha val="100000"/>
                  </a:srgbClr>
                </a:gs>
                <a:gs pos="100000">
                  <a:srgbClr val="065D9B">
                    <a:alpha val="100000"/>
                  </a:srgbClr>
                </a:gs>
              </a:gsLst>
              <a:lin ang="0"/>
            </a:gradFill>
          </p:spPr>
        </p:sp>
        <p:sp>
          <p:nvSpPr>
            <p:cNvPr id="16" name="TextBox 16"/>
            <p:cNvSpPr txBox="1"/>
            <p:nvPr/>
          </p:nvSpPr>
          <p:spPr>
            <a:xfrm>
              <a:off x="0" y="-38100"/>
              <a:ext cx="263323" cy="310473"/>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229887" y="1264908"/>
            <a:ext cx="567633" cy="673748"/>
          </a:xfrm>
          <a:custGeom>
            <a:avLst/>
            <a:gdLst/>
            <a:ahLst/>
            <a:cxnLst/>
            <a:rect l="l" t="t" r="r" b="b"/>
            <a:pathLst>
              <a:path w="567633" h="673748">
                <a:moveTo>
                  <a:pt x="0" y="0"/>
                </a:moveTo>
                <a:lnTo>
                  <a:pt x="567633" y="0"/>
                </a:lnTo>
                <a:lnTo>
                  <a:pt x="567633" y="673748"/>
                </a:lnTo>
                <a:lnTo>
                  <a:pt x="0" y="6737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176147" y="3069884"/>
            <a:ext cx="675112" cy="675112"/>
          </a:xfrm>
          <a:custGeom>
            <a:avLst/>
            <a:gdLst/>
            <a:ahLst/>
            <a:cxnLst/>
            <a:rect l="l" t="t" r="r" b="b"/>
            <a:pathLst>
              <a:path w="675112" h="675112">
                <a:moveTo>
                  <a:pt x="0" y="0"/>
                </a:moveTo>
                <a:lnTo>
                  <a:pt x="675113" y="0"/>
                </a:lnTo>
                <a:lnTo>
                  <a:pt x="675113" y="675112"/>
                </a:lnTo>
                <a:lnTo>
                  <a:pt x="0" y="6751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1230565" y="4930329"/>
            <a:ext cx="566955" cy="565538"/>
          </a:xfrm>
          <a:custGeom>
            <a:avLst/>
            <a:gdLst/>
            <a:ahLst/>
            <a:cxnLst/>
            <a:rect l="l" t="t" r="r" b="b"/>
            <a:pathLst>
              <a:path w="566955" h="565538">
                <a:moveTo>
                  <a:pt x="0" y="0"/>
                </a:moveTo>
                <a:lnTo>
                  <a:pt x="566955" y="0"/>
                </a:lnTo>
                <a:lnTo>
                  <a:pt x="566955" y="565538"/>
                </a:lnTo>
                <a:lnTo>
                  <a:pt x="0" y="5655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11049000" y="364816"/>
            <a:ext cx="6553471" cy="1824355"/>
          </a:xfrm>
          <a:prstGeom prst="rect">
            <a:avLst/>
          </a:prstGeom>
        </p:spPr>
        <p:txBody>
          <a:bodyPr lIns="0" tIns="0" rIns="0" bIns="0" rtlCol="0" anchor="t">
            <a:spAutoFit/>
          </a:bodyPr>
          <a:lstStyle/>
          <a:p>
            <a:pPr algn="r">
              <a:lnSpc>
                <a:spcPts val="7280"/>
              </a:lnSpc>
            </a:pPr>
            <a:r>
              <a:rPr lang="en-US" sz="5600" b="1" dirty="0" err="1">
                <a:solidFill>
                  <a:srgbClr val="0F5995"/>
                </a:solidFill>
                <a:latin typeface="Fraunces Bold"/>
                <a:ea typeface="Fraunces Bold"/>
                <a:cs typeface="Fraunces Bold"/>
                <a:sym typeface="Fraunces Bold"/>
              </a:rPr>
              <a:t>Phân</a:t>
            </a:r>
            <a:r>
              <a:rPr lang="en-US" sz="5600" b="1" dirty="0">
                <a:solidFill>
                  <a:srgbClr val="0F5995"/>
                </a:solidFill>
                <a:latin typeface="Fraunces Bold"/>
                <a:ea typeface="Fraunces Bold"/>
                <a:cs typeface="Fraunces Bold"/>
                <a:sym typeface="Fraunces Bold"/>
              </a:rPr>
              <a:t> </a:t>
            </a:r>
            <a:r>
              <a:rPr lang="en-US" sz="5600" b="1" dirty="0" err="1">
                <a:solidFill>
                  <a:srgbClr val="0F5995"/>
                </a:solidFill>
                <a:latin typeface="Fraunces Bold"/>
                <a:ea typeface="Fraunces Bold"/>
                <a:cs typeface="Fraunces Bold"/>
                <a:sym typeface="Fraunces Bold"/>
              </a:rPr>
              <a:t>tích</a:t>
            </a:r>
            <a:r>
              <a:rPr lang="en-US" sz="5600" b="1" dirty="0">
                <a:solidFill>
                  <a:srgbClr val="0F5995"/>
                </a:solidFill>
                <a:latin typeface="Fraunces Bold"/>
                <a:ea typeface="Fraunces Bold"/>
                <a:cs typeface="Fraunces Bold"/>
                <a:sym typeface="Fraunces Bold"/>
              </a:rPr>
              <a:t> </a:t>
            </a:r>
          </a:p>
          <a:p>
            <a:pPr algn="r">
              <a:lnSpc>
                <a:spcPts val="7280"/>
              </a:lnSpc>
            </a:pPr>
            <a:r>
              <a:rPr lang="en-US" sz="5600" b="1" dirty="0" err="1">
                <a:solidFill>
                  <a:srgbClr val="0F5995"/>
                </a:solidFill>
                <a:latin typeface="Fraunces Bold"/>
                <a:ea typeface="Fraunces Bold"/>
                <a:cs typeface="Fraunces Bold"/>
                <a:sym typeface="Fraunces Bold"/>
              </a:rPr>
              <a:t>kiến</a:t>
            </a:r>
            <a:r>
              <a:rPr lang="en-US" sz="5600" b="1" dirty="0">
                <a:solidFill>
                  <a:srgbClr val="0F5995"/>
                </a:solidFill>
                <a:latin typeface="Fraunces Bold"/>
                <a:ea typeface="Fraunces Bold"/>
                <a:cs typeface="Fraunces Bold"/>
                <a:sym typeface="Fraunces Bold"/>
              </a:rPr>
              <a:t> </a:t>
            </a:r>
            <a:r>
              <a:rPr lang="en-US" sz="5600" b="1" dirty="0" err="1">
                <a:solidFill>
                  <a:srgbClr val="0F5995"/>
                </a:solidFill>
                <a:latin typeface="Fraunces Bold"/>
                <a:ea typeface="Fraunces Bold"/>
                <a:cs typeface="Fraunces Bold"/>
                <a:sym typeface="Fraunces Bold"/>
              </a:rPr>
              <a:t>trúc</a:t>
            </a:r>
            <a:r>
              <a:rPr lang="en-US" sz="5600" b="1" dirty="0">
                <a:solidFill>
                  <a:srgbClr val="0F5995"/>
                </a:solidFill>
                <a:latin typeface="Fraunces Bold"/>
                <a:ea typeface="Fraunces Bold"/>
                <a:cs typeface="Fraunces Bold"/>
                <a:sym typeface="Fraunces Bold"/>
              </a:rPr>
              <a:t> </a:t>
            </a:r>
            <a:r>
              <a:rPr lang="en-US" sz="5600" b="1" dirty="0" err="1">
                <a:solidFill>
                  <a:srgbClr val="0F5995"/>
                </a:solidFill>
                <a:latin typeface="Fraunces Bold"/>
                <a:ea typeface="Fraunces Bold"/>
                <a:cs typeface="Fraunces Bold"/>
                <a:sym typeface="Fraunces Bold"/>
              </a:rPr>
              <a:t>mô</a:t>
            </a:r>
            <a:r>
              <a:rPr lang="en-US" sz="5600" b="1" dirty="0">
                <a:solidFill>
                  <a:srgbClr val="0F5995"/>
                </a:solidFill>
                <a:latin typeface="Fraunces Bold"/>
                <a:ea typeface="Fraunces Bold"/>
                <a:cs typeface="Fraunces Bold"/>
                <a:sym typeface="Fraunces Bold"/>
              </a:rPr>
              <a:t> </a:t>
            </a:r>
            <a:r>
              <a:rPr lang="en-US" sz="5600" b="1" dirty="0" err="1">
                <a:solidFill>
                  <a:srgbClr val="0F5995"/>
                </a:solidFill>
                <a:latin typeface="Fraunces Bold"/>
                <a:ea typeface="Fraunces Bold"/>
                <a:cs typeface="Fraunces Bold"/>
                <a:sym typeface="Fraunces Bold"/>
              </a:rPr>
              <a:t>hình</a:t>
            </a:r>
            <a:endParaRPr lang="en-US" sz="5600" b="1" dirty="0">
              <a:solidFill>
                <a:srgbClr val="0F5995"/>
              </a:solidFill>
              <a:latin typeface="Fraunces Bold"/>
              <a:ea typeface="Fraunces Bold"/>
              <a:cs typeface="Fraunces Bold"/>
              <a:sym typeface="Fraunces Bold"/>
            </a:endParaRPr>
          </a:p>
        </p:txBody>
      </p:sp>
      <p:sp>
        <p:nvSpPr>
          <p:cNvPr id="21" name="TextBox 21"/>
          <p:cNvSpPr txBox="1"/>
          <p:nvPr/>
        </p:nvSpPr>
        <p:spPr>
          <a:xfrm>
            <a:off x="2288565" y="1283642"/>
            <a:ext cx="5696898" cy="439149"/>
          </a:xfrm>
          <a:prstGeom prst="rect">
            <a:avLst/>
          </a:prstGeom>
        </p:spPr>
        <p:txBody>
          <a:bodyPr lIns="0" tIns="0" rIns="0" bIns="0" rtlCol="0" anchor="t">
            <a:spAutoFit/>
          </a:bodyPr>
          <a:lstStyle/>
          <a:p>
            <a:pPr algn="l">
              <a:lnSpc>
                <a:spcPts val="3617"/>
              </a:lnSpc>
              <a:spcBef>
                <a:spcPct val="0"/>
              </a:spcBef>
            </a:pPr>
            <a:r>
              <a:rPr lang="en-US" sz="2583">
                <a:solidFill>
                  <a:srgbClr val="153953"/>
                </a:solidFill>
                <a:latin typeface="Fraunces"/>
                <a:ea typeface="Fraunces"/>
                <a:cs typeface="Fraunces"/>
                <a:sym typeface="Fraunces"/>
              </a:rPr>
              <a:t>Gọn nhẹ, phù hợp với mô hình</a:t>
            </a:r>
          </a:p>
        </p:txBody>
      </p:sp>
      <p:sp>
        <p:nvSpPr>
          <p:cNvPr id="22" name="TextBox 22"/>
          <p:cNvSpPr txBox="1"/>
          <p:nvPr/>
        </p:nvSpPr>
        <p:spPr>
          <a:xfrm>
            <a:off x="2316351" y="2856474"/>
            <a:ext cx="5476901" cy="1793165"/>
          </a:xfrm>
          <a:prstGeom prst="rect">
            <a:avLst/>
          </a:prstGeom>
        </p:spPr>
        <p:txBody>
          <a:bodyPr lIns="0" tIns="0" rIns="0" bIns="0" rtlCol="0" anchor="t">
            <a:spAutoFit/>
          </a:bodyPr>
          <a:lstStyle/>
          <a:p>
            <a:pPr algn="l">
              <a:lnSpc>
                <a:spcPts val="3617"/>
              </a:lnSpc>
            </a:pPr>
            <a:r>
              <a:rPr lang="en-US" sz="2583">
                <a:solidFill>
                  <a:srgbClr val="153953"/>
                </a:solidFill>
                <a:latin typeface="Fraunces"/>
                <a:ea typeface="Fraunces"/>
                <a:cs typeface="Fraunces"/>
                <a:sym typeface="Fraunces"/>
              </a:rPr>
              <a:t>Kết hợp tốt giữa trích xuất đặc trưng (LSTM) và chống quá khớp (Dropout).</a:t>
            </a:r>
          </a:p>
          <a:p>
            <a:pPr algn="l">
              <a:lnSpc>
                <a:spcPts val="3617"/>
              </a:lnSpc>
              <a:spcBef>
                <a:spcPct val="0"/>
              </a:spcBef>
            </a:pPr>
            <a:endParaRPr lang="en-US" sz="2583">
              <a:solidFill>
                <a:srgbClr val="153953"/>
              </a:solidFill>
              <a:latin typeface="Fraunces"/>
              <a:ea typeface="Fraunces"/>
              <a:cs typeface="Fraunces"/>
              <a:sym typeface="Fraunces"/>
            </a:endParaRPr>
          </a:p>
        </p:txBody>
      </p:sp>
      <p:sp>
        <p:nvSpPr>
          <p:cNvPr id="23" name="TextBox 23"/>
          <p:cNvSpPr txBox="1"/>
          <p:nvPr/>
        </p:nvSpPr>
        <p:spPr>
          <a:xfrm>
            <a:off x="2288565" y="4778112"/>
            <a:ext cx="5995688" cy="1810600"/>
          </a:xfrm>
          <a:prstGeom prst="rect">
            <a:avLst/>
          </a:prstGeom>
        </p:spPr>
        <p:txBody>
          <a:bodyPr lIns="0" tIns="0" rIns="0" bIns="0" rtlCol="0" anchor="t">
            <a:spAutoFit/>
          </a:bodyPr>
          <a:lstStyle/>
          <a:p>
            <a:pPr algn="l">
              <a:lnSpc>
                <a:spcPts val="3617"/>
              </a:lnSpc>
            </a:pPr>
            <a:r>
              <a:rPr lang="en-US" sz="2583">
                <a:solidFill>
                  <a:srgbClr val="153953"/>
                </a:solidFill>
                <a:latin typeface="Fraunces"/>
                <a:ea typeface="Fraunces"/>
                <a:cs typeface="Fraunces"/>
                <a:sym typeface="Fraunces"/>
              </a:rPr>
              <a:t>Dự đoán tốt trên tập huấn luyện, cho thấy mô hình học được xu hướng dữ liệu</a:t>
            </a:r>
            <a:r>
              <a:rPr lang="en-US" sz="2583" b="1">
                <a:solidFill>
                  <a:srgbClr val="153953"/>
                </a:solidFill>
                <a:latin typeface="Fraunces Bold"/>
                <a:ea typeface="Fraunces Bold"/>
                <a:cs typeface="Fraunces Bold"/>
                <a:sym typeface="Fraunces Bold"/>
              </a:rPr>
              <a:t>.</a:t>
            </a:r>
          </a:p>
          <a:p>
            <a:pPr algn="l">
              <a:lnSpc>
                <a:spcPts val="3617"/>
              </a:lnSpc>
              <a:spcBef>
                <a:spcPct val="0"/>
              </a:spcBef>
            </a:pPr>
            <a:endParaRPr lang="en-US" sz="2583" b="1">
              <a:solidFill>
                <a:srgbClr val="153953"/>
              </a:solidFill>
              <a:latin typeface="Fraunces Bold"/>
              <a:ea typeface="Fraunces Bold"/>
              <a:cs typeface="Fraunces Bold"/>
              <a:sym typeface="Fraunces Bold"/>
            </a:endParaRPr>
          </a:p>
        </p:txBody>
      </p:sp>
      <p:sp>
        <p:nvSpPr>
          <p:cNvPr id="24" name="Freeform 24"/>
          <p:cNvSpPr/>
          <p:nvPr/>
        </p:nvSpPr>
        <p:spPr>
          <a:xfrm>
            <a:off x="8838715" y="3100487"/>
            <a:ext cx="610571" cy="610571"/>
          </a:xfrm>
          <a:custGeom>
            <a:avLst/>
            <a:gdLst/>
            <a:ahLst/>
            <a:cxnLst/>
            <a:rect l="l" t="t" r="r" b="b"/>
            <a:pathLst>
              <a:path w="610571" h="610571">
                <a:moveTo>
                  <a:pt x="0" y="0"/>
                </a:moveTo>
                <a:lnTo>
                  <a:pt x="610570" y="0"/>
                </a:lnTo>
                <a:lnTo>
                  <a:pt x="610570" y="610571"/>
                </a:lnTo>
                <a:lnTo>
                  <a:pt x="0" y="610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aphicFrame>
        <p:nvGraphicFramePr>
          <p:cNvPr id="26" name="Table 25">
            <a:extLst>
              <a:ext uri="{FF2B5EF4-FFF2-40B4-BE49-F238E27FC236}">
                <a16:creationId xmlns:a16="http://schemas.microsoft.com/office/drawing/2014/main" id="{9B6DF590-AB84-B52C-46E5-7B9D113D4B0A}"/>
              </a:ext>
            </a:extLst>
          </p:cNvPr>
          <p:cNvGraphicFramePr>
            <a:graphicFrameLocks noGrp="1"/>
          </p:cNvGraphicFramePr>
          <p:nvPr>
            <p:extLst>
              <p:ext uri="{D42A27DB-BD31-4B8C-83A1-F6EECF244321}">
                <p14:modId xmlns:p14="http://schemas.microsoft.com/office/powerpoint/2010/main" val="926949692"/>
              </p:ext>
            </p:extLst>
          </p:nvPr>
        </p:nvGraphicFramePr>
        <p:xfrm>
          <a:off x="9829800" y="2446322"/>
          <a:ext cx="7903251" cy="3763974"/>
        </p:xfrm>
        <a:graphic>
          <a:graphicData uri="http://schemas.openxmlformats.org/drawingml/2006/table">
            <a:tbl>
              <a:tblPr/>
              <a:tblGrid>
                <a:gridCol w="2634417">
                  <a:extLst>
                    <a:ext uri="{9D8B030D-6E8A-4147-A177-3AD203B41FA5}">
                      <a16:colId xmlns:a16="http://schemas.microsoft.com/office/drawing/2014/main" val="814367284"/>
                    </a:ext>
                  </a:extLst>
                </a:gridCol>
                <a:gridCol w="2634417">
                  <a:extLst>
                    <a:ext uri="{9D8B030D-6E8A-4147-A177-3AD203B41FA5}">
                      <a16:colId xmlns:a16="http://schemas.microsoft.com/office/drawing/2014/main" val="1703015095"/>
                    </a:ext>
                  </a:extLst>
                </a:gridCol>
                <a:gridCol w="2634417">
                  <a:extLst>
                    <a:ext uri="{9D8B030D-6E8A-4147-A177-3AD203B41FA5}">
                      <a16:colId xmlns:a16="http://schemas.microsoft.com/office/drawing/2014/main" val="3702432821"/>
                    </a:ext>
                  </a:extLst>
                </a:gridCol>
              </a:tblGrid>
              <a:tr h="627329">
                <a:tc>
                  <a:txBody>
                    <a:bodyPr/>
                    <a:lstStyle/>
                    <a:p>
                      <a:pPr algn="ctr"/>
                      <a:r>
                        <a:rPr lang="vi-VN" dirty="0">
                          <a:effectLst/>
                          <a:latin typeface="Fraunces" panose="020B0604020202020204" charset="0"/>
                        </a:rPr>
                        <a:t>Lớp (Loại lớp)</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a:effectLst/>
                          <a:latin typeface="Fraunces" panose="020B0604020202020204" charset="0"/>
                        </a:rPr>
                        <a:t>Kích thước đầu ra</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tc>
                  <a:txBody>
                    <a:bodyPr/>
                    <a:lstStyle/>
                    <a:p>
                      <a:pPr algn="ctr"/>
                      <a:r>
                        <a:rPr lang="vi-VN">
                          <a:effectLst/>
                          <a:latin typeface="Fraunces" panose="020B0604020202020204" charset="0"/>
                        </a:rPr>
                        <a:t>Số lượng tham số</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87B7EE"/>
                    </a:solidFill>
                  </a:tcPr>
                </a:tc>
                <a:extLst>
                  <a:ext uri="{0D108BD9-81ED-4DB2-BD59-A6C34878D82A}">
                    <a16:rowId xmlns:a16="http://schemas.microsoft.com/office/drawing/2014/main" val="2068737557"/>
                  </a:ext>
                </a:extLst>
              </a:tr>
              <a:tr h="627329">
                <a:tc>
                  <a:txBody>
                    <a:bodyPr/>
                    <a:lstStyle/>
                    <a:p>
                      <a:pPr algn="ctr"/>
                      <a:r>
                        <a:rPr lang="vi-VN">
                          <a:effectLst/>
                          <a:latin typeface="Fraunces" panose="020B0604020202020204" charset="0"/>
                        </a:rPr>
                        <a:t>LSTM</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a:t>
                      </a:r>
                      <a:r>
                        <a:rPr lang="vi-VN" dirty="0" err="1">
                          <a:effectLst/>
                          <a:latin typeface="Fraunces" panose="020B0604020202020204" charset="0"/>
                        </a:rPr>
                        <a:t>None</a:t>
                      </a:r>
                      <a:r>
                        <a:rPr lang="vi-VN" dirty="0">
                          <a:effectLst/>
                          <a:latin typeface="Fraunces" panose="020B0604020202020204" charset="0"/>
                        </a:rPr>
                        <a:t>, 50, 128)</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66560</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18965279"/>
                  </a:ext>
                </a:extLst>
              </a:tr>
              <a:tr h="627329">
                <a:tc>
                  <a:txBody>
                    <a:bodyPr/>
                    <a:lstStyle/>
                    <a:p>
                      <a:pPr algn="ctr"/>
                      <a:r>
                        <a:rPr lang="vi-VN">
                          <a:effectLst/>
                          <a:latin typeface="Fraunces" panose="020B0604020202020204" charset="0"/>
                        </a:rPr>
                        <a:t>LSTM_1</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(None, 64)</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49408</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29473789"/>
                  </a:ext>
                </a:extLst>
              </a:tr>
              <a:tr h="627329">
                <a:tc>
                  <a:txBody>
                    <a:bodyPr/>
                    <a:lstStyle/>
                    <a:p>
                      <a:pPr algn="ctr"/>
                      <a:r>
                        <a:rPr lang="vi-VN">
                          <a:effectLst/>
                          <a:latin typeface="Fraunces" panose="020B0604020202020204" charset="0"/>
                        </a:rPr>
                        <a:t>Dropout</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(None, 64)</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0</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06983669"/>
                  </a:ext>
                </a:extLst>
              </a:tr>
              <a:tr h="627329">
                <a:tc>
                  <a:txBody>
                    <a:bodyPr/>
                    <a:lstStyle/>
                    <a:p>
                      <a:pPr algn="ctr"/>
                      <a:r>
                        <a:rPr lang="vi-VN">
                          <a:effectLst/>
                          <a:latin typeface="Fraunces" panose="020B0604020202020204" charset="0"/>
                        </a:rPr>
                        <a:t>Dense</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(None, 1)</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a:effectLst/>
                          <a:latin typeface="Fraunces" panose="020B0604020202020204" charset="0"/>
                        </a:rPr>
                        <a:t>65</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30266752"/>
                  </a:ext>
                </a:extLst>
              </a:tr>
              <a:tr h="627329">
                <a:tc>
                  <a:txBody>
                    <a:bodyPr/>
                    <a:lstStyle/>
                    <a:p>
                      <a:pPr algn="ctr"/>
                      <a:r>
                        <a:rPr lang="vi-VN">
                          <a:effectLst/>
                          <a:latin typeface="Fraunces" panose="020B0604020202020204" charset="0"/>
                        </a:rPr>
                        <a:t>Tổng cộng</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endParaRPr lang="vi-VN">
                        <a:effectLst/>
                        <a:latin typeface="Fraunces" panose="020B0604020202020204" charset="0"/>
                      </a:endParaRP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vi-VN" dirty="0">
                          <a:effectLst/>
                          <a:latin typeface="Fraunces" panose="020B0604020202020204" charset="0"/>
                        </a:rPr>
                        <a:t>116033</a:t>
                      </a:r>
                    </a:p>
                  </a:txBody>
                  <a:tcPr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09768489"/>
                  </a:ext>
                </a:extLst>
              </a:tr>
            </a:tbl>
          </a:graphicData>
        </a:graphic>
      </p:graphicFrame>
      <p:sp>
        <p:nvSpPr>
          <p:cNvPr id="27" name="Rectangle 1">
            <a:extLst>
              <a:ext uri="{FF2B5EF4-FFF2-40B4-BE49-F238E27FC236}">
                <a16:creationId xmlns:a16="http://schemas.microsoft.com/office/drawing/2014/main" id="{C3D26432-9D2B-D026-6420-DBD9FA62DEA7}"/>
              </a:ext>
            </a:extLst>
          </p:cNvPr>
          <p:cNvSpPr>
            <a:spLocks noChangeArrowheads="1"/>
          </p:cNvSpPr>
          <p:nvPr/>
        </p:nvSpPr>
        <p:spPr bwMode="auto">
          <a:xfrm>
            <a:off x="457200" y="2274888"/>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971364" y="0"/>
            <a:ext cx="6499679" cy="2485706"/>
          </a:xfrm>
          <a:custGeom>
            <a:avLst/>
            <a:gdLst/>
            <a:ahLst/>
            <a:cxnLst/>
            <a:rect l="l" t="t" r="r" b="b"/>
            <a:pathLst>
              <a:path w="6499679" h="2485706">
                <a:moveTo>
                  <a:pt x="0" y="2485706"/>
                </a:moveTo>
                <a:lnTo>
                  <a:pt x="6499678" y="2485706"/>
                </a:lnTo>
                <a:lnTo>
                  <a:pt x="6499678" y="0"/>
                </a:lnTo>
                <a:lnTo>
                  <a:pt x="0" y="0"/>
                </a:lnTo>
                <a:lnTo>
                  <a:pt x="0" y="2485706"/>
                </a:lnTo>
                <a:close/>
              </a:path>
            </a:pathLst>
          </a:custGeom>
          <a:blipFill>
            <a:blip r:embed="rId2">
              <a:extLst>
                <a:ext uri="{96DAC541-7B7A-43D3-8B79-37D633B846F1}">
                  <asvg:svgBlip xmlns:asvg="http://schemas.microsoft.com/office/drawing/2016/SVG/main" r:embed="rId3"/>
                </a:ext>
              </a:extLst>
            </a:blip>
            <a:stretch>
              <a:fillRect t="-79322" b="-82160"/>
            </a:stretch>
          </a:blipFill>
        </p:spPr>
      </p:sp>
      <p:sp>
        <p:nvSpPr>
          <p:cNvPr id="3" name="Freeform 3"/>
          <p:cNvSpPr/>
          <p:nvPr/>
        </p:nvSpPr>
        <p:spPr>
          <a:xfrm flipH="1" flipV="1">
            <a:off x="12759686" y="0"/>
            <a:ext cx="6499679" cy="2485706"/>
          </a:xfrm>
          <a:custGeom>
            <a:avLst/>
            <a:gdLst/>
            <a:ahLst/>
            <a:cxnLst/>
            <a:rect l="l" t="t" r="r" b="b"/>
            <a:pathLst>
              <a:path w="6499679" h="2485706">
                <a:moveTo>
                  <a:pt x="6499678" y="2485706"/>
                </a:moveTo>
                <a:lnTo>
                  <a:pt x="0" y="2485706"/>
                </a:lnTo>
                <a:lnTo>
                  <a:pt x="0" y="0"/>
                </a:lnTo>
                <a:lnTo>
                  <a:pt x="6499678" y="0"/>
                </a:lnTo>
                <a:lnTo>
                  <a:pt x="6499678" y="2485706"/>
                </a:lnTo>
                <a:close/>
              </a:path>
            </a:pathLst>
          </a:custGeom>
          <a:blipFill>
            <a:blip r:embed="rId2">
              <a:extLst>
                <a:ext uri="{96DAC541-7B7A-43D3-8B79-37D633B846F1}">
                  <asvg:svgBlip xmlns:asvg="http://schemas.microsoft.com/office/drawing/2016/SVG/main" r:embed="rId3"/>
                </a:ext>
              </a:extLst>
            </a:blip>
            <a:stretch>
              <a:fillRect t="-79322" b="-82160"/>
            </a:stretch>
          </a:blipFill>
        </p:spPr>
      </p:sp>
      <p:sp>
        <p:nvSpPr>
          <p:cNvPr id="4" name="Freeform 4"/>
          <p:cNvSpPr/>
          <p:nvPr/>
        </p:nvSpPr>
        <p:spPr>
          <a:xfrm>
            <a:off x="-1296525" y="6018905"/>
            <a:ext cx="20881051" cy="5455174"/>
          </a:xfrm>
          <a:custGeom>
            <a:avLst/>
            <a:gdLst/>
            <a:ahLst/>
            <a:cxnLst/>
            <a:rect l="l" t="t" r="r" b="b"/>
            <a:pathLst>
              <a:path w="20881051" h="5455174">
                <a:moveTo>
                  <a:pt x="0" y="0"/>
                </a:moveTo>
                <a:lnTo>
                  <a:pt x="20881050" y="0"/>
                </a:lnTo>
                <a:lnTo>
                  <a:pt x="20881050" y="5455174"/>
                </a:lnTo>
                <a:lnTo>
                  <a:pt x="0" y="5455174"/>
                </a:lnTo>
                <a:lnTo>
                  <a:pt x="0" y="0"/>
                </a:lnTo>
                <a:close/>
              </a:path>
            </a:pathLst>
          </a:custGeom>
          <a:blipFill>
            <a:blip r:embed="rId4">
              <a:alphaModFix amt="4000"/>
              <a:extLst>
                <a:ext uri="{96DAC541-7B7A-43D3-8B79-37D633B846F1}">
                  <asvg:svgBlip xmlns:asvg="http://schemas.microsoft.com/office/drawing/2016/SVG/main" r:embed="rId5"/>
                </a:ext>
              </a:extLst>
            </a:blip>
            <a:stretch>
              <a:fillRect/>
            </a:stretch>
          </a:blipFill>
        </p:spPr>
      </p:sp>
      <p:sp>
        <p:nvSpPr>
          <p:cNvPr id="5" name="Freeform 5"/>
          <p:cNvSpPr/>
          <p:nvPr/>
        </p:nvSpPr>
        <p:spPr>
          <a:xfrm>
            <a:off x="9002935" y="2805361"/>
            <a:ext cx="9031094" cy="2893889"/>
          </a:xfrm>
          <a:custGeom>
            <a:avLst/>
            <a:gdLst/>
            <a:ahLst/>
            <a:cxnLst/>
            <a:rect l="l" t="t" r="r" b="b"/>
            <a:pathLst>
              <a:path w="9031094" h="2893889">
                <a:moveTo>
                  <a:pt x="0" y="0"/>
                </a:moveTo>
                <a:lnTo>
                  <a:pt x="9031094" y="0"/>
                </a:lnTo>
                <a:lnTo>
                  <a:pt x="9031094" y="2893889"/>
                </a:lnTo>
                <a:lnTo>
                  <a:pt x="0" y="2893889"/>
                </a:lnTo>
                <a:lnTo>
                  <a:pt x="0" y="0"/>
                </a:lnTo>
                <a:close/>
              </a:path>
            </a:pathLst>
          </a:custGeom>
          <a:blipFill>
            <a:blip r:embed="rId6"/>
            <a:stretch>
              <a:fillRect r="-33515"/>
            </a:stretch>
          </a:blipFill>
          <a:ln w="38100" cap="sq">
            <a:solidFill>
              <a:srgbClr val="87B7EE"/>
            </a:solidFill>
            <a:prstDash val="solid"/>
            <a:miter/>
          </a:ln>
        </p:spPr>
      </p:sp>
      <p:sp>
        <p:nvSpPr>
          <p:cNvPr id="6" name="Freeform 6"/>
          <p:cNvSpPr/>
          <p:nvPr/>
        </p:nvSpPr>
        <p:spPr>
          <a:xfrm>
            <a:off x="447340" y="2406635"/>
            <a:ext cx="703952" cy="695152"/>
          </a:xfrm>
          <a:custGeom>
            <a:avLst/>
            <a:gdLst/>
            <a:ahLst/>
            <a:cxnLst/>
            <a:rect l="l" t="t" r="r" b="b"/>
            <a:pathLst>
              <a:path w="703952" h="695152">
                <a:moveTo>
                  <a:pt x="0" y="0"/>
                </a:moveTo>
                <a:lnTo>
                  <a:pt x="703952" y="0"/>
                </a:lnTo>
                <a:lnTo>
                  <a:pt x="703952" y="695152"/>
                </a:lnTo>
                <a:lnTo>
                  <a:pt x="0" y="6951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447340" y="3615723"/>
            <a:ext cx="703952" cy="695152"/>
          </a:xfrm>
          <a:custGeom>
            <a:avLst/>
            <a:gdLst/>
            <a:ahLst/>
            <a:cxnLst/>
            <a:rect l="l" t="t" r="r" b="b"/>
            <a:pathLst>
              <a:path w="703952" h="695152">
                <a:moveTo>
                  <a:pt x="0" y="0"/>
                </a:moveTo>
                <a:lnTo>
                  <a:pt x="703952" y="0"/>
                </a:lnTo>
                <a:lnTo>
                  <a:pt x="703952" y="695152"/>
                </a:lnTo>
                <a:lnTo>
                  <a:pt x="0" y="6951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447340" y="4848585"/>
            <a:ext cx="703952" cy="695152"/>
          </a:xfrm>
          <a:custGeom>
            <a:avLst/>
            <a:gdLst/>
            <a:ahLst/>
            <a:cxnLst/>
            <a:rect l="l" t="t" r="r" b="b"/>
            <a:pathLst>
              <a:path w="703952" h="695152">
                <a:moveTo>
                  <a:pt x="0" y="0"/>
                </a:moveTo>
                <a:lnTo>
                  <a:pt x="703952" y="0"/>
                </a:lnTo>
                <a:lnTo>
                  <a:pt x="703952" y="695153"/>
                </a:lnTo>
                <a:lnTo>
                  <a:pt x="0" y="6951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447340" y="5895700"/>
            <a:ext cx="8288058" cy="3604326"/>
          </a:xfrm>
          <a:custGeom>
            <a:avLst/>
            <a:gdLst/>
            <a:ahLst/>
            <a:cxnLst/>
            <a:rect l="l" t="t" r="r" b="b"/>
            <a:pathLst>
              <a:path w="8288058" h="3604326">
                <a:moveTo>
                  <a:pt x="0" y="0"/>
                </a:moveTo>
                <a:lnTo>
                  <a:pt x="8288059" y="0"/>
                </a:lnTo>
                <a:lnTo>
                  <a:pt x="8288059" y="3604326"/>
                </a:lnTo>
                <a:lnTo>
                  <a:pt x="0" y="3604326"/>
                </a:lnTo>
                <a:lnTo>
                  <a:pt x="0" y="0"/>
                </a:lnTo>
                <a:close/>
              </a:path>
            </a:pathLst>
          </a:custGeom>
          <a:blipFill>
            <a:blip r:embed="rId9"/>
            <a:stretch>
              <a:fillRect b="-683"/>
            </a:stretch>
          </a:blipFill>
          <a:ln w="38100" cap="sq">
            <a:solidFill>
              <a:srgbClr val="0071BC"/>
            </a:solidFill>
            <a:prstDash val="solid"/>
            <a:miter/>
          </a:ln>
        </p:spPr>
      </p:sp>
      <p:sp>
        <p:nvSpPr>
          <p:cNvPr id="10" name="TextBox 10"/>
          <p:cNvSpPr txBox="1"/>
          <p:nvPr/>
        </p:nvSpPr>
        <p:spPr>
          <a:xfrm>
            <a:off x="5350386" y="532130"/>
            <a:ext cx="7587228" cy="935990"/>
          </a:xfrm>
          <a:prstGeom prst="rect">
            <a:avLst/>
          </a:prstGeom>
        </p:spPr>
        <p:txBody>
          <a:bodyPr lIns="0" tIns="0" rIns="0" bIns="0" rtlCol="0" anchor="t">
            <a:spAutoFit/>
          </a:bodyPr>
          <a:lstStyle/>
          <a:p>
            <a:pPr algn="ctr">
              <a:lnSpc>
                <a:spcPts val="7539"/>
              </a:lnSpc>
            </a:pPr>
            <a:r>
              <a:rPr lang="en-US" sz="5799" b="1">
                <a:solidFill>
                  <a:srgbClr val="0F5995"/>
                </a:solidFill>
                <a:latin typeface="Fraunces Bold"/>
                <a:ea typeface="Fraunces Bold"/>
                <a:cs typeface="Fraunces Bold"/>
                <a:sym typeface="Fraunces Bold"/>
              </a:rPr>
              <a:t>3. Đánh giá mô hình</a:t>
            </a:r>
          </a:p>
        </p:txBody>
      </p:sp>
      <p:sp>
        <p:nvSpPr>
          <p:cNvPr id="11" name="TextBox 11"/>
          <p:cNvSpPr txBox="1"/>
          <p:nvPr/>
        </p:nvSpPr>
        <p:spPr>
          <a:xfrm>
            <a:off x="447340" y="1689690"/>
            <a:ext cx="5708743" cy="503555"/>
          </a:xfrm>
          <a:prstGeom prst="rect">
            <a:avLst/>
          </a:prstGeom>
        </p:spPr>
        <p:txBody>
          <a:bodyPr lIns="0" tIns="0" rIns="0" bIns="0" rtlCol="0" anchor="t">
            <a:spAutoFit/>
          </a:bodyPr>
          <a:lstStyle/>
          <a:p>
            <a:pPr algn="r">
              <a:lnSpc>
                <a:spcPts val="4029"/>
              </a:lnSpc>
            </a:pPr>
            <a:r>
              <a:rPr lang="en-US" sz="3099" b="1">
                <a:solidFill>
                  <a:srgbClr val="0F5995"/>
                </a:solidFill>
                <a:latin typeface="Fraunces Bold"/>
                <a:ea typeface="Fraunces Bold"/>
                <a:cs typeface="Fraunces Bold"/>
                <a:sym typeface="Fraunces Bold"/>
              </a:rPr>
              <a:t>Tiêu chí đánh giá và nhận xét </a:t>
            </a:r>
          </a:p>
        </p:txBody>
      </p:sp>
      <p:sp>
        <p:nvSpPr>
          <p:cNvPr id="12" name="TextBox 12"/>
          <p:cNvSpPr txBox="1"/>
          <p:nvPr/>
        </p:nvSpPr>
        <p:spPr>
          <a:xfrm>
            <a:off x="9586111" y="5985000"/>
            <a:ext cx="7864743" cy="503916"/>
          </a:xfrm>
          <a:prstGeom prst="rect">
            <a:avLst/>
          </a:prstGeom>
        </p:spPr>
        <p:txBody>
          <a:bodyPr lIns="0" tIns="0" rIns="0" bIns="0" rtlCol="0" anchor="t">
            <a:spAutoFit/>
          </a:bodyPr>
          <a:lstStyle/>
          <a:p>
            <a:pPr algn="l">
              <a:lnSpc>
                <a:spcPts val="3987"/>
              </a:lnSpc>
            </a:pPr>
            <a:r>
              <a:rPr lang="en-US" sz="3067" b="1">
                <a:solidFill>
                  <a:srgbClr val="0F5995"/>
                </a:solidFill>
                <a:latin typeface="Fraunces Bold"/>
                <a:ea typeface="Fraunces Bold"/>
                <a:cs typeface="Fraunces Bold"/>
                <a:sym typeface="Fraunces Bold"/>
              </a:rPr>
              <a:t>Kết quả </a:t>
            </a:r>
          </a:p>
        </p:txBody>
      </p:sp>
      <p:sp>
        <p:nvSpPr>
          <p:cNvPr id="13" name="TextBox 13"/>
          <p:cNvSpPr txBox="1"/>
          <p:nvPr/>
        </p:nvSpPr>
        <p:spPr>
          <a:xfrm>
            <a:off x="1240582" y="2253857"/>
            <a:ext cx="7293949" cy="989965"/>
          </a:xfrm>
          <a:prstGeom prst="rect">
            <a:avLst/>
          </a:prstGeom>
        </p:spPr>
        <p:txBody>
          <a:bodyPr lIns="0" tIns="0" rIns="0" bIns="0" rtlCol="0" anchor="t">
            <a:spAutoFit/>
          </a:bodyPr>
          <a:lstStyle/>
          <a:p>
            <a:pPr algn="l">
              <a:lnSpc>
                <a:spcPts val="2659"/>
              </a:lnSpc>
            </a:pPr>
            <a:r>
              <a:rPr lang="en-US" sz="1899" b="1">
                <a:solidFill>
                  <a:srgbClr val="000000"/>
                </a:solidFill>
                <a:latin typeface="Fraunces Bold"/>
                <a:ea typeface="Fraunces Bold"/>
                <a:cs typeface="Fraunces Bold"/>
                <a:sym typeface="Fraunces Bold"/>
              </a:rPr>
              <a:t>R² (R-squared):</a:t>
            </a:r>
          </a:p>
          <a:p>
            <a:pPr algn="l">
              <a:lnSpc>
                <a:spcPts val="2659"/>
              </a:lnSpc>
            </a:pPr>
            <a:r>
              <a:rPr lang="en-US" sz="1899">
                <a:solidFill>
                  <a:srgbClr val="000000"/>
                </a:solidFill>
                <a:latin typeface="Fraunces"/>
                <a:ea typeface="Fraunces"/>
                <a:cs typeface="Fraunces"/>
                <a:sym typeface="Fraunces"/>
              </a:rPr>
              <a:t>→ Đo lường mức độ mô hình giải thích được phương sai dữ liệu.</a:t>
            </a:r>
          </a:p>
          <a:p>
            <a:pPr algn="l">
              <a:lnSpc>
                <a:spcPts val="2659"/>
              </a:lnSpc>
              <a:spcBef>
                <a:spcPct val="0"/>
              </a:spcBef>
            </a:pPr>
            <a:r>
              <a:rPr lang="en-US" sz="1899">
                <a:solidFill>
                  <a:srgbClr val="000000"/>
                </a:solidFill>
                <a:latin typeface="Fraunces"/>
                <a:ea typeface="Fraunces"/>
                <a:cs typeface="Fraunces"/>
                <a:sym typeface="Fraunces"/>
              </a:rPr>
              <a:t>→ Càng gần 1, mô hình càng chính xác.</a:t>
            </a:r>
          </a:p>
        </p:txBody>
      </p:sp>
      <p:sp>
        <p:nvSpPr>
          <p:cNvPr id="14" name="TextBox 14"/>
          <p:cNvSpPr txBox="1"/>
          <p:nvPr/>
        </p:nvSpPr>
        <p:spPr>
          <a:xfrm>
            <a:off x="1240582" y="3562152"/>
            <a:ext cx="7494817" cy="989965"/>
          </a:xfrm>
          <a:prstGeom prst="rect">
            <a:avLst/>
          </a:prstGeom>
        </p:spPr>
        <p:txBody>
          <a:bodyPr lIns="0" tIns="0" rIns="0" bIns="0" rtlCol="0" anchor="t">
            <a:spAutoFit/>
          </a:bodyPr>
          <a:lstStyle/>
          <a:p>
            <a:pPr algn="l">
              <a:lnSpc>
                <a:spcPts val="2659"/>
              </a:lnSpc>
            </a:pPr>
            <a:r>
              <a:rPr lang="en-US" sz="1899" b="1" dirty="0">
                <a:solidFill>
                  <a:srgbClr val="000000"/>
                </a:solidFill>
                <a:latin typeface="Fraunces Bold"/>
                <a:ea typeface="Fraunces Bold"/>
                <a:cs typeface="Fraunces Bold"/>
                <a:sym typeface="Fraunces Bold"/>
              </a:rPr>
              <a:t>MAE (Mean Absolute Error):</a:t>
            </a:r>
          </a:p>
          <a:p>
            <a:pPr algn="l">
              <a:lnSpc>
                <a:spcPts val="2659"/>
              </a:lnSpc>
            </a:pPr>
            <a:r>
              <a:rPr lang="en-US" sz="1899" dirty="0">
                <a:solidFill>
                  <a:srgbClr val="000000"/>
                </a:solidFill>
                <a:latin typeface="Fraunces"/>
                <a:ea typeface="Fraunces"/>
                <a:cs typeface="Fraunces"/>
                <a:sym typeface="Fraunces"/>
              </a:rPr>
              <a:t>→ Trung </a:t>
            </a:r>
            <a:r>
              <a:rPr lang="en-US" sz="1899" dirty="0" err="1">
                <a:solidFill>
                  <a:srgbClr val="000000"/>
                </a:solidFill>
                <a:latin typeface="Fraunces"/>
                <a:ea typeface="Fraunces"/>
                <a:cs typeface="Fraunces"/>
                <a:sym typeface="Fraunces"/>
              </a:rPr>
              <a:t>bình</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chênh</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lệch</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tuyệt</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đối</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giữa</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giá</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dự</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đoán</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và</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giá</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thực</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tế</a:t>
            </a:r>
            <a:r>
              <a:rPr lang="en-US" sz="1899" dirty="0">
                <a:solidFill>
                  <a:srgbClr val="000000"/>
                </a:solidFill>
                <a:latin typeface="Fraunces"/>
                <a:ea typeface="Fraunces"/>
                <a:cs typeface="Fraunces"/>
                <a:sym typeface="Fraunces"/>
              </a:rPr>
              <a:t>.</a:t>
            </a:r>
          </a:p>
          <a:p>
            <a:pPr algn="l">
              <a:lnSpc>
                <a:spcPts val="2659"/>
              </a:lnSpc>
              <a:spcBef>
                <a:spcPct val="0"/>
              </a:spcBef>
            </a:pP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Giá</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trị</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thấp</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cho</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thấy</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dự</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đoán</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gần</a:t>
            </a:r>
            <a:r>
              <a:rPr lang="en-US" sz="1899" dirty="0">
                <a:solidFill>
                  <a:srgbClr val="000000"/>
                </a:solidFill>
                <a:latin typeface="Fraunces"/>
                <a:ea typeface="Fraunces"/>
                <a:cs typeface="Fraunces"/>
                <a:sym typeface="Fraunces"/>
              </a:rPr>
              <a:t> </a:t>
            </a:r>
            <a:r>
              <a:rPr lang="en-US" sz="1899" dirty="0" err="1">
                <a:solidFill>
                  <a:srgbClr val="000000"/>
                </a:solidFill>
                <a:latin typeface="Fraunces"/>
                <a:ea typeface="Fraunces"/>
                <a:cs typeface="Fraunces"/>
                <a:sym typeface="Fraunces"/>
              </a:rPr>
              <a:t>đúng</a:t>
            </a:r>
            <a:r>
              <a:rPr lang="en-US" sz="1899" dirty="0">
                <a:solidFill>
                  <a:srgbClr val="000000"/>
                </a:solidFill>
                <a:latin typeface="Fraunces"/>
                <a:ea typeface="Fraunces"/>
                <a:cs typeface="Fraunces"/>
                <a:sym typeface="Fraunces"/>
              </a:rPr>
              <a:t>.</a:t>
            </a:r>
          </a:p>
        </p:txBody>
      </p:sp>
      <p:sp>
        <p:nvSpPr>
          <p:cNvPr id="15" name="TextBox 15"/>
          <p:cNvSpPr txBox="1"/>
          <p:nvPr/>
        </p:nvSpPr>
        <p:spPr>
          <a:xfrm>
            <a:off x="1240582" y="4810485"/>
            <a:ext cx="7293949" cy="989965"/>
          </a:xfrm>
          <a:prstGeom prst="rect">
            <a:avLst/>
          </a:prstGeom>
        </p:spPr>
        <p:txBody>
          <a:bodyPr lIns="0" tIns="0" rIns="0" bIns="0" rtlCol="0" anchor="t">
            <a:spAutoFit/>
          </a:bodyPr>
          <a:lstStyle/>
          <a:p>
            <a:pPr algn="l">
              <a:lnSpc>
                <a:spcPts val="2659"/>
              </a:lnSpc>
            </a:pPr>
            <a:r>
              <a:rPr lang="en-US" sz="1899" b="1">
                <a:solidFill>
                  <a:srgbClr val="000000"/>
                </a:solidFill>
                <a:latin typeface="Fraunces Bold"/>
                <a:ea typeface="Fraunces Bold"/>
                <a:cs typeface="Fraunces Bold"/>
                <a:sym typeface="Fraunces Bold"/>
              </a:rPr>
              <a:t>MAPE (Mean Absolute Percentage Error):</a:t>
            </a:r>
          </a:p>
          <a:p>
            <a:pPr algn="l">
              <a:lnSpc>
                <a:spcPts val="2659"/>
              </a:lnSpc>
            </a:pPr>
            <a:r>
              <a:rPr lang="en-US" sz="1899">
                <a:solidFill>
                  <a:srgbClr val="000000"/>
                </a:solidFill>
                <a:latin typeface="Fraunces"/>
                <a:ea typeface="Fraunces"/>
                <a:cs typeface="Fraunces"/>
                <a:sym typeface="Fraunces"/>
              </a:rPr>
              <a:t>→ Tỷ lệ sai số tuyệt đối trung bình (%).</a:t>
            </a:r>
          </a:p>
          <a:p>
            <a:pPr algn="l">
              <a:lnSpc>
                <a:spcPts val="2659"/>
              </a:lnSpc>
              <a:spcBef>
                <a:spcPct val="0"/>
              </a:spcBef>
            </a:pPr>
            <a:r>
              <a:rPr lang="en-US" sz="1899">
                <a:solidFill>
                  <a:srgbClr val="000000"/>
                </a:solidFill>
                <a:latin typeface="Fraunces"/>
                <a:ea typeface="Fraunces"/>
                <a:cs typeface="Fraunces"/>
                <a:sym typeface="Fraunces"/>
              </a:rPr>
              <a:t>→ Phù hợp để so sánh sai số giữa các mô hình.</a:t>
            </a:r>
          </a:p>
        </p:txBody>
      </p:sp>
      <p:sp>
        <p:nvSpPr>
          <p:cNvPr id="16" name="Freeform 16"/>
          <p:cNvSpPr/>
          <p:nvPr/>
        </p:nvSpPr>
        <p:spPr>
          <a:xfrm>
            <a:off x="9529552" y="6954899"/>
            <a:ext cx="703952" cy="695152"/>
          </a:xfrm>
          <a:custGeom>
            <a:avLst/>
            <a:gdLst/>
            <a:ahLst/>
            <a:cxnLst/>
            <a:rect l="l" t="t" r="r" b="b"/>
            <a:pathLst>
              <a:path w="703952" h="695152">
                <a:moveTo>
                  <a:pt x="0" y="0"/>
                </a:moveTo>
                <a:lnTo>
                  <a:pt x="703951" y="0"/>
                </a:lnTo>
                <a:lnTo>
                  <a:pt x="703951" y="695152"/>
                </a:lnTo>
                <a:lnTo>
                  <a:pt x="0" y="6951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9529552" y="8398916"/>
            <a:ext cx="703952" cy="695152"/>
          </a:xfrm>
          <a:custGeom>
            <a:avLst/>
            <a:gdLst/>
            <a:ahLst/>
            <a:cxnLst/>
            <a:rect l="l" t="t" r="r" b="b"/>
            <a:pathLst>
              <a:path w="703952" h="695152">
                <a:moveTo>
                  <a:pt x="0" y="0"/>
                </a:moveTo>
                <a:lnTo>
                  <a:pt x="703951" y="0"/>
                </a:lnTo>
                <a:lnTo>
                  <a:pt x="703951" y="695152"/>
                </a:lnTo>
                <a:lnTo>
                  <a:pt x="0" y="6951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10412083" y="6774779"/>
            <a:ext cx="7442893" cy="1017293"/>
          </a:xfrm>
          <a:prstGeom prst="rect">
            <a:avLst/>
          </a:prstGeom>
        </p:spPr>
        <p:txBody>
          <a:bodyPr lIns="0" tIns="0" rIns="0" bIns="0" rtlCol="0" anchor="t">
            <a:spAutoFit/>
          </a:bodyPr>
          <a:lstStyle/>
          <a:p>
            <a:pPr algn="l">
              <a:lnSpc>
                <a:spcPts val="2728"/>
              </a:lnSpc>
            </a:pPr>
            <a:r>
              <a:rPr lang="en-US" sz="1949" b="1">
                <a:solidFill>
                  <a:srgbClr val="000000"/>
                </a:solidFill>
                <a:latin typeface="Fraunces Bold"/>
                <a:ea typeface="Fraunces Bold"/>
                <a:cs typeface="Fraunces Bold"/>
                <a:sym typeface="Fraunces Bold"/>
              </a:rPr>
              <a:t> Tập huấn luyện (Train):</a:t>
            </a:r>
          </a:p>
          <a:p>
            <a:pPr algn="l">
              <a:lnSpc>
                <a:spcPts val="2728"/>
              </a:lnSpc>
            </a:pPr>
            <a:r>
              <a:rPr lang="en-US" sz="1949">
                <a:solidFill>
                  <a:srgbClr val="000000"/>
                </a:solidFill>
                <a:latin typeface="Fraunces"/>
                <a:ea typeface="Fraunces"/>
                <a:cs typeface="Fraunces"/>
                <a:sym typeface="Fraunces"/>
              </a:rPr>
              <a:t>R² = 0.8181 → Mô hình giải thích 81.8% phương sai dữ liệu.</a:t>
            </a:r>
          </a:p>
          <a:p>
            <a:pPr algn="l">
              <a:lnSpc>
                <a:spcPts val="2728"/>
              </a:lnSpc>
              <a:spcBef>
                <a:spcPct val="0"/>
              </a:spcBef>
            </a:pPr>
            <a:r>
              <a:rPr lang="en-US" sz="1949">
                <a:solidFill>
                  <a:srgbClr val="000000"/>
                </a:solidFill>
                <a:latin typeface="Fraunces"/>
                <a:ea typeface="Fraunces"/>
                <a:cs typeface="Fraunces"/>
                <a:sym typeface="Fraunces"/>
              </a:rPr>
              <a:t>MAE = 2,147.59, MAPE = 1.60% → Sai số thấp, dự đoán chính xác.</a:t>
            </a:r>
          </a:p>
        </p:txBody>
      </p:sp>
      <p:sp>
        <p:nvSpPr>
          <p:cNvPr id="19" name="TextBox 19"/>
          <p:cNvSpPr txBox="1"/>
          <p:nvPr/>
        </p:nvSpPr>
        <p:spPr>
          <a:xfrm>
            <a:off x="10412083" y="8077822"/>
            <a:ext cx="7511012" cy="1360193"/>
          </a:xfrm>
          <a:prstGeom prst="rect">
            <a:avLst/>
          </a:prstGeom>
        </p:spPr>
        <p:txBody>
          <a:bodyPr lIns="0" tIns="0" rIns="0" bIns="0" rtlCol="0" anchor="t">
            <a:spAutoFit/>
          </a:bodyPr>
          <a:lstStyle/>
          <a:p>
            <a:pPr algn="l">
              <a:lnSpc>
                <a:spcPts val="2728"/>
              </a:lnSpc>
            </a:pPr>
            <a:r>
              <a:rPr lang="en-US" sz="1949" b="1">
                <a:solidFill>
                  <a:srgbClr val="000000"/>
                </a:solidFill>
                <a:latin typeface="Fraunces Bold"/>
                <a:ea typeface="Fraunces Bold"/>
                <a:cs typeface="Fraunces Bold"/>
                <a:sym typeface="Fraunces Bold"/>
              </a:rPr>
              <a:t>Tập kiểm tra (Test):</a:t>
            </a:r>
          </a:p>
          <a:p>
            <a:pPr algn="l">
              <a:lnSpc>
                <a:spcPts val="2728"/>
              </a:lnSpc>
            </a:pPr>
            <a:r>
              <a:rPr lang="en-US" sz="1949">
                <a:solidFill>
                  <a:srgbClr val="000000"/>
                </a:solidFill>
                <a:latin typeface="Fraunces"/>
                <a:ea typeface="Fraunces"/>
                <a:cs typeface="Fraunces"/>
                <a:sym typeface="Fraunces"/>
              </a:rPr>
              <a:t>R² = 0.7876 → Tổng quát tốt, không overfitting.</a:t>
            </a:r>
          </a:p>
          <a:p>
            <a:pPr algn="l">
              <a:lnSpc>
                <a:spcPts val="2728"/>
              </a:lnSpc>
              <a:spcBef>
                <a:spcPct val="0"/>
              </a:spcBef>
            </a:pPr>
            <a:r>
              <a:rPr lang="en-US" sz="1949">
                <a:solidFill>
                  <a:srgbClr val="000000"/>
                </a:solidFill>
                <a:latin typeface="Fraunces"/>
                <a:ea typeface="Fraunces"/>
                <a:cs typeface="Fraunces"/>
                <a:sym typeface="Fraunces"/>
              </a:rPr>
              <a:t>MAE = 1,500.62, MAPE = 1.03% → Sai số thấp hơn cả tập train, do test set dễ dự đoán hơn.</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1844</Words>
  <Application>Microsoft Office PowerPoint</Application>
  <PresentationFormat>Custom</PresentationFormat>
  <Paragraphs>246</Paragraphs>
  <Slides>28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Fraunces Bold</vt:lpstr>
      <vt:lpstr>Calibri</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HIGHLIGHT TEAM</dc:title>
  <cp:lastModifiedBy>PC</cp:lastModifiedBy>
  <cp:revision>2</cp:revision>
  <dcterms:created xsi:type="dcterms:W3CDTF">2006-08-16T00:00:00Z</dcterms:created>
  <dcterms:modified xsi:type="dcterms:W3CDTF">2025-05-20T14:28:27Z</dcterms:modified>
  <dc:identifier>DAGm8b04hFs</dc:identifier>
</cp:coreProperties>
</file>